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8" r:id="rId2"/>
    <p:sldId id="259" r:id="rId3"/>
    <p:sldId id="262" r:id="rId4"/>
    <p:sldId id="285" r:id="rId5"/>
    <p:sldId id="365" r:id="rId6"/>
    <p:sldId id="338" r:id="rId7"/>
    <p:sldId id="344" r:id="rId8"/>
    <p:sldId id="358" r:id="rId9"/>
    <p:sldId id="339" r:id="rId10"/>
    <p:sldId id="342" r:id="rId11"/>
    <p:sldId id="340" r:id="rId12"/>
    <p:sldId id="256" r:id="rId13"/>
    <p:sldId id="343" r:id="rId14"/>
    <p:sldId id="260" r:id="rId15"/>
    <p:sldId id="281" r:id="rId16"/>
    <p:sldId id="355" r:id="rId17"/>
    <p:sldId id="360" r:id="rId18"/>
    <p:sldId id="346" r:id="rId19"/>
    <p:sldId id="361" r:id="rId20"/>
    <p:sldId id="353" r:id="rId21"/>
    <p:sldId id="347" r:id="rId22"/>
    <p:sldId id="362" r:id="rId23"/>
    <p:sldId id="363" r:id="rId24"/>
    <p:sldId id="364" r:id="rId25"/>
    <p:sldId id="349" r:id="rId26"/>
    <p:sldId id="287" r:id="rId27"/>
    <p:sldId id="261" r:id="rId28"/>
    <p:sldId id="266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FFFCC"/>
    <a:srgbClr val="FFCCCC"/>
    <a:srgbClr val="FFD4C1"/>
    <a:srgbClr val="E16742"/>
    <a:srgbClr val="FFBA9B"/>
    <a:srgbClr val="72EF25"/>
    <a:srgbClr val="4FC832"/>
    <a:srgbClr val="F5AF13"/>
    <a:srgbClr val="4A5B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849" autoAdjust="0"/>
    <p:restoredTop sz="95226" autoAdjust="0"/>
  </p:normalViewPr>
  <p:slideViewPr>
    <p:cSldViewPr snapToGrid="0">
      <p:cViewPr varScale="1">
        <p:scale>
          <a:sx n="86" d="100"/>
          <a:sy n="86" d="100"/>
        </p:scale>
        <p:origin x="24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642E6A-CF73-4E5A-ACBB-2760D57BA5EB}" type="datetimeFigureOut">
              <a:rPr lang="zh-CN" altLang="en-US" smtClean="0"/>
              <a:t>2020/6/24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B500FE-4A46-4DA5-8C9E-361E32E50C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00FE-4A46-4DA5-8C9E-361E32E50C4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8584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00FE-4A46-4DA5-8C9E-361E32E50C4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09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40EE-1993-4578-B604-335EBC29FD82}" type="datetimeFigureOut">
              <a:rPr lang="zh-CN" altLang="en-US" smtClean="0"/>
              <a:t>2020/6/24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659E8-7130-4384-AA32-473405130D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40EE-1993-4578-B604-335EBC29FD82}" type="datetimeFigureOut">
              <a:rPr lang="zh-CN" altLang="en-US" smtClean="0"/>
              <a:t>2020/6/24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659E8-7130-4384-AA32-473405130D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40EE-1993-4578-B604-335EBC29FD82}" type="datetimeFigureOut">
              <a:rPr lang="zh-CN" altLang="en-US" smtClean="0"/>
              <a:t>2020/6/24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659E8-7130-4384-AA32-473405130D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40EE-1993-4578-B604-335EBC29FD82}" type="datetimeFigureOut">
              <a:rPr lang="zh-CN" altLang="en-US" smtClean="0"/>
              <a:t>2020/6/24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659E8-7130-4384-AA32-473405130D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40EE-1993-4578-B604-335EBC29FD82}" type="datetimeFigureOut">
              <a:rPr lang="zh-CN" altLang="en-US" smtClean="0"/>
              <a:t>2020/6/24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659E8-7130-4384-AA32-473405130D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40EE-1993-4578-B604-335EBC29FD82}" type="datetimeFigureOut">
              <a:rPr lang="zh-CN" altLang="en-US" smtClean="0"/>
              <a:t>2020/6/24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659E8-7130-4384-AA32-473405130D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40EE-1993-4578-B604-335EBC29FD82}" type="datetimeFigureOut">
              <a:rPr lang="zh-CN" altLang="en-US" smtClean="0"/>
              <a:t>2020/6/24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659E8-7130-4384-AA32-473405130D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40EE-1993-4578-B604-335EBC29FD82}" type="datetimeFigureOut">
              <a:rPr lang="zh-CN" altLang="en-US" smtClean="0"/>
              <a:t>2020/6/24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659E8-7130-4384-AA32-473405130D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40EE-1993-4578-B604-335EBC29FD82}" type="datetimeFigureOut">
              <a:rPr lang="zh-CN" altLang="en-US" smtClean="0"/>
              <a:t>2020/6/24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659E8-7130-4384-AA32-473405130D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40EE-1993-4578-B604-335EBC29FD82}" type="datetimeFigureOut">
              <a:rPr lang="zh-CN" altLang="en-US" smtClean="0"/>
              <a:t>2020/6/24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659E8-7130-4384-AA32-473405130D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40EE-1993-4578-B604-335EBC29FD82}" type="datetimeFigureOut">
              <a:rPr lang="zh-CN" altLang="en-US" smtClean="0"/>
              <a:t>2020/6/24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659E8-7130-4384-AA32-473405130D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A40EE-1993-4578-B604-335EBC29FD82}" type="datetimeFigureOut">
              <a:rPr lang="zh-CN" altLang="en-US" smtClean="0"/>
              <a:t>2020/6/24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659E8-7130-4384-AA32-473405130D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11" Type="http://schemas.microsoft.com/office/2007/relationships/hdphoto" Target="../media/hdphoto1.wdp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>
          <a:xfrm>
            <a:off x="-212469" y="1381809"/>
            <a:ext cx="12083143" cy="1785104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0000" endA="300" endPos="38500" dist="50800" dir="5400000" sy="-100000" algn="bl" rotWithShape="0"/>
          </a:effectLst>
        </p:spPr>
        <p:txBody>
          <a:bodyPr wrap="square" lIns="121920" tIns="60960" rIns="121920" bIns="60960">
            <a:spAutoFit/>
          </a:bodyPr>
          <a:lstStyle/>
          <a:p>
            <a:pPr algn="ctr"/>
            <a:r>
              <a:rPr lang="zh-CN" altLang="zh-CN" sz="5400" b="1" dirty="0"/>
              <a:t> </a:t>
            </a:r>
            <a:r>
              <a:rPr kumimoji="1" lang="zh-CN" altLang="zh-CN" sz="5400" b="1" dirty="0"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Century Gothic" panose="020B0502020202020204"/>
                <a:ea typeface="微软雅黑" panose="020B0503020204020204" charset="-122"/>
              </a:rPr>
              <a:t>基于细粒度分类的人脸表情识别方法</a:t>
            </a:r>
            <a:endParaRPr kumimoji="1" lang="en-US" altLang="zh-CN" sz="5400" b="1" dirty="0">
              <a:effectLst>
                <a:outerShdw blurRad="88900" sx="102000" sy="102000" algn="ctr" rotWithShape="0">
                  <a:prstClr val="black">
                    <a:alpha val="25000"/>
                  </a:prstClr>
                </a:outerShdw>
              </a:effectLst>
              <a:latin typeface="Century Gothic" panose="020B0502020202020204"/>
              <a:ea typeface="微软雅黑" panose="020B0503020204020204" charset="-122"/>
            </a:endParaRPr>
          </a:p>
          <a:p>
            <a:pPr algn="ctr"/>
            <a:endParaRPr lang="zh-CN" altLang="en-US" sz="5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1326" y="4491306"/>
            <a:ext cx="401740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小组成员：熊梓豪 叶国荣 李玉洁</a:t>
            </a:r>
            <a:endParaRPr lang="en-US" altLang="zh-C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指导老师：张珂</a:t>
            </a:r>
          </a:p>
          <a:p>
            <a:endParaRPr lang="zh-CN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7557691" y="2637971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200" dirty="0"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Century Gothic" panose="020B0502020202020204"/>
                <a:ea typeface="微软雅黑" panose="020B0503020204020204" charset="-122"/>
              </a:rPr>
              <a:t>国家级</a:t>
            </a:r>
            <a:r>
              <a:rPr kumimoji="1" lang="zh-CN" altLang="zh-CN" sz="3200" dirty="0"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Century Gothic" panose="020B0502020202020204"/>
                <a:ea typeface="微软雅黑" panose="020B0503020204020204" charset="-122"/>
              </a:rPr>
              <a:t>项目</a:t>
            </a:r>
            <a:r>
              <a:rPr kumimoji="1" lang="zh-CN" altLang="en-US" sz="3200" dirty="0"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Century Gothic" panose="020B0502020202020204"/>
                <a:ea typeface="微软雅黑" panose="020B0503020204020204" charset="-122"/>
              </a:rPr>
              <a:t>结项报告</a:t>
            </a:r>
            <a:endParaRPr kumimoji="1" lang="zh-CN" altLang="zh-CN" sz="3200" dirty="0">
              <a:effectLst>
                <a:outerShdw blurRad="88900" sx="102000" sy="102000" algn="ctr" rotWithShape="0">
                  <a:prstClr val="black">
                    <a:alpha val="25000"/>
                  </a:prstClr>
                </a:outerShdw>
              </a:effectLst>
              <a:latin typeface="Century Gothic" panose="020B0502020202020204"/>
              <a:ea typeface="微软雅黑" panose="020B050302020402020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10800000">
            <a:off x="6867330" y="3278580"/>
            <a:ext cx="5324670" cy="3579420"/>
            <a:chOff x="3958789" y="2873829"/>
            <a:chExt cx="6817656" cy="4583055"/>
          </a:xfrm>
        </p:grpSpPr>
        <p:sp>
          <p:nvSpPr>
            <p:cNvPr id="7" name="流程图: 合并 6"/>
            <p:cNvSpPr/>
            <p:nvPr/>
          </p:nvSpPr>
          <p:spPr>
            <a:xfrm>
              <a:off x="6474322" y="2873829"/>
              <a:ext cx="2515535" cy="2168688"/>
            </a:xfrm>
            <a:prstGeom prst="flowChartMerge">
              <a:avLst/>
            </a:prstGeom>
            <a:solidFill>
              <a:srgbClr val="E16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流程图: 合并 7"/>
            <p:cNvSpPr/>
            <p:nvPr/>
          </p:nvSpPr>
          <p:spPr>
            <a:xfrm rot="10800000">
              <a:off x="5220456" y="2881368"/>
              <a:ext cx="2515533" cy="2168686"/>
            </a:xfrm>
            <a:prstGeom prst="flowChartMerge">
              <a:avLst/>
            </a:prstGeom>
            <a:solidFill>
              <a:srgbClr val="F8C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流程图: 合并 8"/>
            <p:cNvSpPr/>
            <p:nvPr/>
          </p:nvSpPr>
          <p:spPr>
            <a:xfrm>
              <a:off x="5972381" y="5039669"/>
              <a:ext cx="2515535" cy="2168688"/>
            </a:xfrm>
            <a:prstGeom prst="flowChartMerge">
              <a:avLst/>
            </a:prstGeom>
            <a:solidFill>
              <a:srgbClr val="4A5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流程图: 合并 9"/>
            <p:cNvSpPr/>
            <p:nvPr/>
          </p:nvSpPr>
          <p:spPr>
            <a:xfrm rot="10800000">
              <a:off x="8459479" y="5779382"/>
              <a:ext cx="799498" cy="689261"/>
            </a:xfrm>
            <a:prstGeom prst="flowChartMerge">
              <a:avLst/>
            </a:prstGeom>
            <a:solidFill>
              <a:srgbClr val="E16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流程图: 合并 10"/>
            <p:cNvSpPr/>
            <p:nvPr/>
          </p:nvSpPr>
          <p:spPr>
            <a:xfrm>
              <a:off x="10385622" y="4794210"/>
              <a:ext cx="390823" cy="336936"/>
            </a:xfrm>
            <a:prstGeom prst="flowChartMerge">
              <a:avLst/>
            </a:prstGeom>
            <a:solidFill>
              <a:srgbClr val="F8C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流程图: 合并 11"/>
            <p:cNvSpPr/>
            <p:nvPr/>
          </p:nvSpPr>
          <p:spPr>
            <a:xfrm>
              <a:off x="7409845" y="6207344"/>
              <a:ext cx="1449383" cy="1249540"/>
            </a:xfrm>
            <a:prstGeom prst="flowChartMerge">
              <a:avLst/>
            </a:prstGeom>
            <a:solidFill>
              <a:srgbClr val="59D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流程图: 合并 12"/>
            <p:cNvSpPr/>
            <p:nvPr/>
          </p:nvSpPr>
          <p:spPr>
            <a:xfrm>
              <a:off x="3958789" y="2881366"/>
              <a:ext cx="2515534" cy="2168688"/>
            </a:xfrm>
            <a:prstGeom prst="flowChartMerge">
              <a:avLst/>
            </a:prstGeom>
            <a:solidFill>
              <a:srgbClr val="59D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4" name="组合 13"/>
          <p:cNvGrpSpPr/>
          <p:nvPr/>
        </p:nvGrpSpPr>
        <p:grpSpPr>
          <a:xfrm rot="5400000" flipV="1">
            <a:off x="121679" y="-135235"/>
            <a:ext cx="1442370" cy="1685731"/>
            <a:chOff x="7954549" y="0"/>
            <a:chExt cx="4237451" cy="5018024"/>
          </a:xfrm>
        </p:grpSpPr>
        <p:sp>
          <p:nvSpPr>
            <p:cNvPr id="15" name="流程图: 合并 14"/>
            <p:cNvSpPr/>
            <p:nvPr/>
          </p:nvSpPr>
          <p:spPr>
            <a:xfrm>
              <a:off x="7954550" y="2035"/>
              <a:ext cx="2515535" cy="2168688"/>
            </a:xfrm>
            <a:prstGeom prst="flowChartMerge">
              <a:avLst/>
            </a:prstGeom>
            <a:solidFill>
              <a:srgbClr val="E16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流程图: 合并 15"/>
            <p:cNvSpPr/>
            <p:nvPr/>
          </p:nvSpPr>
          <p:spPr>
            <a:xfrm rot="10800000">
              <a:off x="9212317" y="0"/>
              <a:ext cx="2515535" cy="2168688"/>
            </a:xfrm>
            <a:prstGeom prst="flowChartMerg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流程图: 合并 16"/>
            <p:cNvSpPr/>
            <p:nvPr/>
          </p:nvSpPr>
          <p:spPr>
            <a:xfrm>
              <a:off x="11395444" y="1481963"/>
              <a:ext cx="796556" cy="686725"/>
            </a:xfrm>
            <a:prstGeom prst="flowChartMerge">
              <a:avLst/>
            </a:prstGeom>
            <a:solidFill>
              <a:srgbClr val="59D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流程图: 合并 17"/>
            <p:cNvSpPr/>
            <p:nvPr/>
          </p:nvSpPr>
          <p:spPr>
            <a:xfrm rot="10800000">
              <a:off x="7954549" y="2168688"/>
              <a:ext cx="2515535" cy="2168688"/>
            </a:xfrm>
            <a:prstGeom prst="flowChartMerge">
              <a:avLst/>
            </a:prstGeom>
            <a:solidFill>
              <a:srgbClr val="4A5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流程图: 合并 18"/>
            <p:cNvSpPr/>
            <p:nvPr/>
          </p:nvSpPr>
          <p:spPr>
            <a:xfrm>
              <a:off x="9845040" y="4479163"/>
              <a:ext cx="625044" cy="538861"/>
            </a:xfrm>
            <a:prstGeom prst="flowChartMerge">
              <a:avLst/>
            </a:prstGeom>
            <a:solidFill>
              <a:srgbClr val="DA69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流程图: 合并 19"/>
            <p:cNvSpPr/>
            <p:nvPr/>
          </p:nvSpPr>
          <p:spPr>
            <a:xfrm>
              <a:off x="10705998" y="4124356"/>
              <a:ext cx="494178" cy="426040"/>
            </a:xfrm>
            <a:prstGeom prst="flowChartMerge">
              <a:avLst/>
            </a:prstGeom>
            <a:solidFill>
              <a:srgbClr val="F8C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2B2616-BDA1-4BE8-981C-CF41968F2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661" y="194"/>
            <a:ext cx="5046735" cy="967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>
            <a:extLst>
              <a:ext uri="{FF2B5EF4-FFF2-40B4-BE49-F238E27FC236}">
                <a16:creationId xmlns:a16="http://schemas.microsoft.com/office/drawing/2014/main" id="{C61FCC5E-0D08-4DF8-B690-14EA1C5A8363}"/>
              </a:ext>
            </a:extLst>
          </p:cNvPr>
          <p:cNvSpPr/>
          <p:nvPr/>
        </p:nvSpPr>
        <p:spPr>
          <a:xfrm>
            <a:off x="154355" y="2063981"/>
            <a:ext cx="3612299" cy="3588483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CCB85DA-3660-4F9B-9CAB-103A91CB9FBE}"/>
              </a:ext>
            </a:extLst>
          </p:cNvPr>
          <p:cNvSpPr/>
          <p:nvPr/>
        </p:nvSpPr>
        <p:spPr>
          <a:xfrm>
            <a:off x="7396497" y="3937242"/>
            <a:ext cx="3253699" cy="1984787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03A73D7-D65B-4095-9835-34B47F39B67F}"/>
              </a:ext>
            </a:extLst>
          </p:cNvPr>
          <p:cNvSpPr/>
          <p:nvPr/>
        </p:nvSpPr>
        <p:spPr>
          <a:xfrm>
            <a:off x="7309879" y="200252"/>
            <a:ext cx="3340317" cy="1421336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E5A3D0F-E9ED-4882-B05A-F1BAF4B1A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201" y="2501319"/>
            <a:ext cx="840185" cy="61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FF8537F-408C-453A-B552-A4EB10BA91F3}"/>
              </a:ext>
            </a:extLst>
          </p:cNvPr>
          <p:cNvSpPr txBox="1"/>
          <p:nvPr/>
        </p:nvSpPr>
        <p:spPr>
          <a:xfrm>
            <a:off x="1774888" y="322894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界面程序</a:t>
            </a:r>
            <a:endParaRPr lang="en-US" altLang="zh-CN" sz="20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77C4B3B-D7D8-4992-AD88-3156DD9CEDD0}"/>
              </a:ext>
            </a:extLst>
          </p:cNvPr>
          <p:cNvGrpSpPr/>
          <p:nvPr/>
        </p:nvGrpSpPr>
        <p:grpSpPr>
          <a:xfrm>
            <a:off x="7691486" y="458407"/>
            <a:ext cx="2176641" cy="406125"/>
            <a:chOff x="8589410" y="3226321"/>
            <a:chExt cx="2176641" cy="40612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357E2E3-8DFC-4102-9382-D8A6806E11DC}"/>
                </a:ext>
              </a:extLst>
            </p:cNvPr>
            <p:cNvSpPr/>
            <p:nvPr/>
          </p:nvSpPr>
          <p:spPr>
            <a:xfrm>
              <a:off x="8619309" y="3226321"/>
              <a:ext cx="2146742" cy="406125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C4297FE-8636-4520-B360-12319CA4FC16}"/>
                </a:ext>
              </a:extLst>
            </p:cNvPr>
            <p:cNvSpPr txBox="1"/>
            <p:nvPr/>
          </p:nvSpPr>
          <p:spPr>
            <a:xfrm>
              <a:off x="8589410" y="3231897"/>
              <a:ext cx="21467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仿宋" panose="02010609060101010101" pitchFamily="49" charset="-122"/>
                  <a:ea typeface="仿宋" panose="02010609060101010101" pitchFamily="49" charset="-122"/>
                  <a:cs typeface="Times New Roman" panose="02020603050405020304" pitchFamily="18" charset="0"/>
                </a:rPr>
                <a:t>内核</a:t>
              </a:r>
              <a:r>
                <a:rPr lang="en-US" altLang="zh-CN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仿宋" panose="02010609060101010101" pitchFamily="49" charset="-122"/>
                  <a:ea typeface="仿宋" panose="02010609060101010101" pitchFamily="49" charset="-122"/>
                  <a:cs typeface="Times New Roman" panose="02020603050405020304" pitchFamily="18" charset="0"/>
                </a:rPr>
                <a:t>1——</a:t>
              </a:r>
              <a:r>
                <a:rPr lang="zh-CN" altLang="en-US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仿宋" panose="02010609060101010101" pitchFamily="49" charset="-122"/>
                  <a:ea typeface="仿宋" panose="02010609060101010101" pitchFamily="49" charset="-122"/>
                  <a:cs typeface="Times New Roman" panose="02020603050405020304" pitchFamily="18" charset="0"/>
                </a:rPr>
                <a:t>人脸检测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1F0367EF-2DB9-440A-9D46-7BF049034F47}"/>
              </a:ext>
            </a:extLst>
          </p:cNvPr>
          <p:cNvSpPr txBox="1"/>
          <p:nvPr/>
        </p:nvSpPr>
        <p:spPr>
          <a:xfrm>
            <a:off x="7721385" y="803044"/>
            <a:ext cx="2172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libfacedetection</a:t>
            </a:r>
            <a:r>
              <a:rPr lang="en-US" altLang="zh-CN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.exe</a:t>
            </a:r>
            <a:endParaRPr lang="zh-CN" altLang="en-US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61C34D73-5470-4FE4-9763-D8FAEE83A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977" y="536495"/>
            <a:ext cx="593639" cy="593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40FDC40-F5A9-4329-863C-76FFB5916A60}"/>
              </a:ext>
            </a:extLst>
          </p:cNvPr>
          <p:cNvSpPr txBox="1"/>
          <p:nvPr/>
        </p:nvSpPr>
        <p:spPr>
          <a:xfrm>
            <a:off x="3568502" y="1130134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摄像头采集</a:t>
            </a:r>
            <a:endParaRPr lang="en-US" altLang="zh-CN" sz="16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4688F98-9B5E-420B-8FDA-B9275E54F041}"/>
              </a:ext>
            </a:extLst>
          </p:cNvPr>
          <p:cNvCxnSpPr>
            <a:stCxn id="10" idx="3"/>
          </p:cNvCxnSpPr>
          <p:nvPr/>
        </p:nvCxnSpPr>
        <p:spPr>
          <a:xfrm>
            <a:off x="4470616" y="833315"/>
            <a:ext cx="2925881" cy="0"/>
          </a:xfrm>
          <a:prstGeom prst="straightConnector1">
            <a:avLst/>
          </a:prstGeom>
          <a:ln w="57150">
            <a:solidFill>
              <a:srgbClr val="C00000"/>
            </a:solidFill>
            <a:tailEnd type="stealth" w="lg" len="lg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78409511-0686-4894-9D3E-904EB1F66F21}"/>
              </a:ext>
            </a:extLst>
          </p:cNvPr>
          <p:cNvSpPr txBox="1"/>
          <p:nvPr/>
        </p:nvSpPr>
        <p:spPr>
          <a:xfrm>
            <a:off x="5092690" y="426846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(2)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视频信息</a:t>
            </a:r>
            <a:endParaRPr lang="zh-CN" alt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A303A04-C4E9-431F-8C27-1D59CC3E4449}"/>
              </a:ext>
            </a:extLst>
          </p:cNvPr>
          <p:cNvCxnSpPr>
            <a:cxnSpLocks/>
          </p:cNvCxnSpPr>
          <p:nvPr/>
        </p:nvCxnSpPr>
        <p:spPr>
          <a:xfrm>
            <a:off x="143589" y="2839617"/>
            <a:ext cx="1316466" cy="0"/>
          </a:xfrm>
          <a:prstGeom prst="straightConnector1">
            <a:avLst/>
          </a:prstGeom>
          <a:ln w="57150">
            <a:solidFill>
              <a:srgbClr val="C00000"/>
            </a:solidFill>
            <a:tailEnd type="stealth" w="lg" len="lg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07D85D72-6BFB-41A7-A9A7-D1E1407BEFAF}"/>
              </a:ext>
            </a:extLst>
          </p:cNvPr>
          <p:cNvSpPr txBox="1"/>
          <p:nvPr/>
        </p:nvSpPr>
        <p:spPr>
          <a:xfrm>
            <a:off x="5811" y="2470285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(1)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开启平台</a:t>
            </a:r>
            <a:endParaRPr lang="zh-CN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E3C23866-BA80-4AC8-8214-16CBCECD6D81}"/>
              </a:ext>
            </a:extLst>
          </p:cNvPr>
          <p:cNvCxnSpPr>
            <a:cxnSpLocks/>
          </p:cNvCxnSpPr>
          <p:nvPr/>
        </p:nvCxnSpPr>
        <p:spPr>
          <a:xfrm>
            <a:off x="8948542" y="1260878"/>
            <a:ext cx="0" cy="2720654"/>
          </a:xfrm>
          <a:prstGeom prst="straightConnector1">
            <a:avLst/>
          </a:prstGeom>
          <a:ln w="57150">
            <a:solidFill>
              <a:srgbClr val="C00000"/>
            </a:solidFill>
            <a:tailEnd type="stealth" w="lg" len="lg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69BDD1D-E81A-48DA-B39C-27F991B18790}"/>
              </a:ext>
            </a:extLst>
          </p:cNvPr>
          <p:cNvCxnSpPr>
            <a:cxnSpLocks/>
          </p:cNvCxnSpPr>
          <p:nvPr/>
        </p:nvCxnSpPr>
        <p:spPr>
          <a:xfrm flipH="1">
            <a:off x="3048000" y="1105443"/>
            <a:ext cx="4673385" cy="1668675"/>
          </a:xfrm>
          <a:prstGeom prst="straightConnector1">
            <a:avLst/>
          </a:prstGeom>
          <a:ln w="57150">
            <a:solidFill>
              <a:srgbClr val="C00000"/>
            </a:solidFill>
            <a:tailEnd type="stealth" w="lg" len="lg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0E6ED306-EB06-41B1-81F3-9A894D61F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593" y="1639817"/>
            <a:ext cx="1289260" cy="96317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125D1AC-3226-4BA4-BD92-2CA9D9F5B44E}"/>
              </a:ext>
            </a:extLst>
          </p:cNvPr>
          <p:cNvSpPr txBox="1"/>
          <p:nvPr/>
        </p:nvSpPr>
        <p:spPr>
          <a:xfrm>
            <a:off x="5566202" y="1755114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(3)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标记人脸并显示</a:t>
            </a:r>
            <a:endParaRPr lang="zh-CN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DA412FE-A085-4B3C-A8F2-EB02329BFD4A}"/>
              </a:ext>
            </a:extLst>
          </p:cNvPr>
          <p:cNvSpPr txBox="1"/>
          <p:nvPr/>
        </p:nvSpPr>
        <p:spPr>
          <a:xfrm>
            <a:off x="7396497" y="296864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(4)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裁剪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48x48</a:t>
            </a:r>
            <a:endParaRPr lang="zh-CN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DC606C52-FA41-4453-B1DA-0658B8A69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6157" y="2940728"/>
            <a:ext cx="573384" cy="57643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7214CCF-A3F8-4571-9BC0-A4BB12D80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2125" y="2117559"/>
            <a:ext cx="482861" cy="485429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2A58D0AB-A196-405B-B756-EC70EAAE2003}"/>
              </a:ext>
            </a:extLst>
          </p:cNvPr>
          <p:cNvSpPr/>
          <p:nvPr/>
        </p:nvSpPr>
        <p:spPr>
          <a:xfrm>
            <a:off x="7841232" y="4181857"/>
            <a:ext cx="2236510" cy="36353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5CFA988-64CD-47AC-9725-66FFC72C93B9}"/>
              </a:ext>
            </a:extLst>
          </p:cNvPr>
          <p:cNvSpPr txBox="1"/>
          <p:nvPr/>
        </p:nvSpPr>
        <p:spPr>
          <a:xfrm>
            <a:off x="7885572" y="4176055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内核</a:t>
            </a:r>
            <a:r>
              <a:rPr lang="en-US" altLang="zh-CN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2——</a:t>
            </a:r>
            <a:r>
              <a:rPr lang="zh-CN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表情识别</a:t>
            </a:r>
            <a:endParaRPr lang="en-US" altLang="zh-CN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59BAD71-75A4-4F8B-BC5F-0543B36C9672}"/>
              </a:ext>
            </a:extLst>
          </p:cNvPr>
          <p:cNvSpPr txBox="1"/>
          <p:nvPr/>
        </p:nvSpPr>
        <p:spPr>
          <a:xfrm>
            <a:off x="7929654" y="4518684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细粒度</a:t>
            </a:r>
            <a:r>
              <a:rPr lang="en-US" altLang="zh-CN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en-US" altLang="zh-CN" i="1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GoogLeNet</a:t>
            </a:r>
            <a:endParaRPr lang="zh-CN" altLang="en-US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E49A64BD-F037-490F-87CB-3F4D7C38FE7A}"/>
              </a:ext>
            </a:extLst>
          </p:cNvPr>
          <p:cNvCxnSpPr>
            <a:cxnSpLocks/>
          </p:cNvCxnSpPr>
          <p:nvPr/>
        </p:nvCxnSpPr>
        <p:spPr>
          <a:xfrm flipH="1" flipV="1">
            <a:off x="3048000" y="2889415"/>
            <a:ext cx="4708551" cy="1421336"/>
          </a:xfrm>
          <a:prstGeom prst="straightConnector1">
            <a:avLst/>
          </a:prstGeom>
          <a:ln w="57150">
            <a:solidFill>
              <a:srgbClr val="C00000"/>
            </a:solidFill>
            <a:tailEnd type="stealth" w="lg" len="lg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F4E41F92-1507-477B-9B63-9664567A1C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5921" y="3585349"/>
            <a:ext cx="1868522" cy="1095192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7E50D648-B85E-4ACF-B9AD-F7FF6B36BB71}"/>
              </a:ext>
            </a:extLst>
          </p:cNvPr>
          <p:cNvSpPr txBox="1"/>
          <p:nvPr/>
        </p:nvSpPr>
        <p:spPr>
          <a:xfrm>
            <a:off x="4177467" y="3444389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(5)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识别表情结果并显示</a:t>
            </a:r>
            <a:endParaRPr lang="zh-CN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CA78A25E-8ADD-43FB-A076-9C2B41F6E7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6779" y="3850654"/>
            <a:ext cx="2275084" cy="486552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25F5307F-5C32-4B2E-A392-FEF2DD59CC83}"/>
              </a:ext>
            </a:extLst>
          </p:cNvPr>
          <p:cNvSpPr txBox="1"/>
          <p:nvPr/>
        </p:nvSpPr>
        <p:spPr>
          <a:xfrm>
            <a:off x="1593576" y="470335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(6)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完成显示</a:t>
            </a:r>
            <a:endParaRPr lang="zh-CN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7D52B14-ECB4-493B-BDB6-E7CD01586289}"/>
              </a:ext>
            </a:extLst>
          </p:cNvPr>
          <p:cNvSpPr txBox="1"/>
          <p:nvPr/>
        </p:nvSpPr>
        <p:spPr>
          <a:xfrm>
            <a:off x="1317447" y="503694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(7)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循环，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T=100ms</a:t>
            </a:r>
            <a:endParaRPr lang="zh-CN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2" name="Picture 8">
            <a:extLst>
              <a:ext uri="{FF2B5EF4-FFF2-40B4-BE49-F238E27FC236}">
                <a16:creationId xmlns:a16="http://schemas.microsoft.com/office/drawing/2014/main" id="{45B2AB9B-37A0-4733-B62B-ACB9B99056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05"/>
          <a:stretch/>
        </p:blipFill>
        <p:spPr bwMode="auto">
          <a:xfrm>
            <a:off x="8142719" y="4857004"/>
            <a:ext cx="1821477" cy="79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42C43F27-4AA0-4116-94F6-67ABFE6ADC8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3073" t="14783" r="2088" b="40660"/>
          <a:stretch/>
        </p:blipFill>
        <p:spPr>
          <a:xfrm>
            <a:off x="4779090" y="4647911"/>
            <a:ext cx="1699654" cy="1274119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38607EA7-F1E6-455D-AA83-475F99A0CCB7}"/>
              </a:ext>
            </a:extLst>
          </p:cNvPr>
          <p:cNvSpPr txBox="1"/>
          <p:nvPr/>
        </p:nvSpPr>
        <p:spPr>
          <a:xfrm>
            <a:off x="4423812" y="434768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传递图表等分析数据</a:t>
            </a:r>
            <a:endParaRPr lang="zh-CN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90B9C86-185F-49A6-9675-123938D740CA}"/>
              </a:ext>
            </a:extLst>
          </p:cNvPr>
          <p:cNvSpPr/>
          <p:nvPr/>
        </p:nvSpPr>
        <p:spPr>
          <a:xfrm>
            <a:off x="-45795" y="57514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2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信息流示意图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C5E577-EAF8-43C9-B1F3-6F3E06508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839" y="2362885"/>
            <a:ext cx="1202747" cy="8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AF1DCDD6-32FA-4723-84DC-A3691679309B}"/>
              </a:ext>
            </a:extLst>
          </p:cNvPr>
          <p:cNvSpPr txBox="1"/>
          <p:nvPr/>
        </p:nvSpPr>
        <p:spPr>
          <a:xfrm>
            <a:off x="1460055" y="2234711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spc="3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1112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871184A-A5BA-4AA4-8878-D37416577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B054621-3104-4B96-9F5F-369420FD9866}"/>
              </a:ext>
            </a:extLst>
          </p:cNvPr>
          <p:cNvSpPr/>
          <p:nvPr/>
        </p:nvSpPr>
        <p:spPr>
          <a:xfrm>
            <a:off x="-81280" y="-233680"/>
            <a:ext cx="12476480" cy="709168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E22FED0-7043-469A-910C-4C9700E7BB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4" t="4138" r="69916" b="91550"/>
          <a:stretch/>
        </p:blipFill>
        <p:spPr>
          <a:xfrm>
            <a:off x="1493520" y="418969"/>
            <a:ext cx="2164080" cy="28207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B46F4ED-F40E-4B18-B638-BA535B04FF44}"/>
              </a:ext>
            </a:extLst>
          </p:cNvPr>
          <p:cNvSpPr/>
          <p:nvPr/>
        </p:nvSpPr>
        <p:spPr>
          <a:xfrm>
            <a:off x="1493520" y="418969"/>
            <a:ext cx="2164080" cy="28207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83FB450-48CA-4DBC-9F02-C59F90A97B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0" t="24655" r="45916" b="35029"/>
          <a:stretch/>
        </p:blipFill>
        <p:spPr>
          <a:xfrm>
            <a:off x="4419600" y="1760802"/>
            <a:ext cx="2204720" cy="2637076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11C5CDB8-2774-4BEA-A015-A607DD1AD64F}"/>
              </a:ext>
            </a:extLst>
          </p:cNvPr>
          <p:cNvSpPr/>
          <p:nvPr/>
        </p:nvSpPr>
        <p:spPr>
          <a:xfrm>
            <a:off x="4450080" y="1748672"/>
            <a:ext cx="2204720" cy="265936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556A974-A674-488F-B90E-787B7CDEA9F5}"/>
              </a:ext>
            </a:extLst>
          </p:cNvPr>
          <p:cNvSpPr txBox="1"/>
          <p:nvPr/>
        </p:nvSpPr>
        <p:spPr>
          <a:xfrm>
            <a:off x="1493520" y="718064"/>
            <a:ext cx="2862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www.liguer.com:8080</a:t>
            </a:r>
            <a:endParaRPr lang="zh-CN" altLang="en-US" sz="2400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A99E1E7-9C78-4058-B3A7-28678F25C70C}"/>
              </a:ext>
            </a:extLst>
          </p:cNvPr>
          <p:cNvSpPr txBox="1"/>
          <p:nvPr/>
        </p:nvSpPr>
        <p:spPr>
          <a:xfrm>
            <a:off x="1493520" y="1196753"/>
            <a:ext cx="1888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域名 </a:t>
            </a:r>
            <a:r>
              <a:rPr lang="en-US" altLang="zh-CN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+ </a:t>
            </a:r>
            <a:r>
              <a:rPr lang="zh-CN" alt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端口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AD10F11-E955-44BE-8112-5DC2616D0D43}"/>
              </a:ext>
            </a:extLst>
          </p:cNvPr>
          <p:cNvSpPr/>
          <p:nvPr/>
        </p:nvSpPr>
        <p:spPr>
          <a:xfrm>
            <a:off x="4460240" y="2257929"/>
            <a:ext cx="2164080" cy="1379351"/>
          </a:xfrm>
          <a:prstGeom prst="rect">
            <a:avLst/>
          </a:prstGeom>
          <a:noFill/>
          <a:ln w="57150">
            <a:solidFill>
              <a:srgbClr val="72EF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6B6F14A-46DA-4325-BD43-7AD33C78CC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057"/>
          <a:stretch/>
        </p:blipFill>
        <p:spPr>
          <a:xfrm>
            <a:off x="8021399" y="948896"/>
            <a:ext cx="3429000" cy="3973765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EDD98F19-AD28-411F-A7BA-596DF8B88906}"/>
              </a:ext>
            </a:extLst>
          </p:cNvPr>
          <p:cNvSpPr/>
          <p:nvPr/>
        </p:nvSpPr>
        <p:spPr>
          <a:xfrm>
            <a:off x="8021398" y="945898"/>
            <a:ext cx="3428999" cy="397376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51B5C2E8-CC82-42EB-9F46-9A29C91BC63A}"/>
              </a:ext>
            </a:extLst>
          </p:cNvPr>
          <p:cNvCxnSpPr>
            <a:cxnSpLocks/>
          </p:cNvCxnSpPr>
          <p:nvPr/>
        </p:nvCxnSpPr>
        <p:spPr>
          <a:xfrm flipV="1">
            <a:off x="6654800" y="945898"/>
            <a:ext cx="1366597" cy="802774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F4661DCF-AD49-4046-8B46-C55657539584}"/>
              </a:ext>
            </a:extLst>
          </p:cNvPr>
          <p:cNvCxnSpPr>
            <a:cxnSpLocks/>
          </p:cNvCxnSpPr>
          <p:nvPr/>
        </p:nvCxnSpPr>
        <p:spPr>
          <a:xfrm>
            <a:off x="6664960" y="4430695"/>
            <a:ext cx="1356436" cy="488968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EC83CBA4-404B-4CA3-9EA0-E6BB999214C4}"/>
              </a:ext>
            </a:extLst>
          </p:cNvPr>
          <p:cNvSpPr txBox="1"/>
          <p:nvPr/>
        </p:nvSpPr>
        <p:spPr>
          <a:xfrm>
            <a:off x="9526757" y="4919663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手机端展示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04744E7-664A-4097-886D-3656BCFD4AFD}"/>
              </a:ext>
            </a:extLst>
          </p:cNvPr>
          <p:cNvSpPr txBox="1"/>
          <p:nvPr/>
        </p:nvSpPr>
        <p:spPr>
          <a:xfrm>
            <a:off x="1495842" y="1874414"/>
            <a:ext cx="1620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lang="en-US" altLang="zh-CN" sz="2800" b="1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endParaRPr lang="en-US" altLang="zh-CN" sz="2400" b="1" i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远程互联</a:t>
            </a:r>
            <a:endParaRPr lang="en-US" altLang="zh-CN" sz="28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9A0DF42-EEC0-40AE-BC06-3896DD77293D}"/>
              </a:ext>
            </a:extLst>
          </p:cNvPr>
          <p:cNvSpPr/>
          <p:nvPr/>
        </p:nvSpPr>
        <p:spPr>
          <a:xfrm>
            <a:off x="8062036" y="1251248"/>
            <a:ext cx="3319196" cy="1491952"/>
          </a:xfrm>
          <a:prstGeom prst="rect">
            <a:avLst/>
          </a:prstGeom>
          <a:noFill/>
          <a:ln w="57150">
            <a:solidFill>
              <a:srgbClr val="72EF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20EBB336-8489-452F-9F5D-8026DE1CF1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01" t="8854" r="68604" b="31802"/>
          <a:stretch/>
        </p:blipFill>
        <p:spPr>
          <a:xfrm>
            <a:off x="-101655" y="1422618"/>
            <a:ext cx="3998556" cy="3882007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D6C8CE7E-FB6E-4A84-9C3F-6BA694AACA1D}"/>
              </a:ext>
            </a:extLst>
          </p:cNvPr>
          <p:cNvSpPr/>
          <p:nvPr/>
        </p:nvSpPr>
        <p:spPr>
          <a:xfrm>
            <a:off x="53287" y="1422618"/>
            <a:ext cx="3851532" cy="388200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5EF0CB1-B333-4118-AAB5-FD258DBB9100}"/>
              </a:ext>
            </a:extLst>
          </p:cNvPr>
          <p:cNvSpPr txBox="1"/>
          <p:nvPr/>
        </p:nvSpPr>
        <p:spPr>
          <a:xfrm>
            <a:off x="1897773" y="5344363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项目简介栏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F1EA7D40-CB6D-45B8-9B4E-34B294C6F58E}"/>
              </a:ext>
            </a:extLst>
          </p:cNvPr>
          <p:cNvSpPr/>
          <p:nvPr/>
        </p:nvSpPr>
        <p:spPr>
          <a:xfrm>
            <a:off x="119623" y="2068863"/>
            <a:ext cx="3657600" cy="1385755"/>
          </a:xfrm>
          <a:prstGeom prst="rect">
            <a:avLst/>
          </a:prstGeom>
          <a:noFill/>
          <a:ln w="57150">
            <a:solidFill>
              <a:srgbClr val="72EF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E9F7B8C-7652-4236-B3E1-699CC2E3A504}"/>
              </a:ext>
            </a:extLst>
          </p:cNvPr>
          <p:cNvSpPr/>
          <p:nvPr/>
        </p:nvSpPr>
        <p:spPr>
          <a:xfrm>
            <a:off x="97061" y="3796114"/>
            <a:ext cx="3657600" cy="1385755"/>
          </a:xfrm>
          <a:prstGeom prst="rect">
            <a:avLst/>
          </a:prstGeom>
          <a:noFill/>
          <a:ln w="57150">
            <a:solidFill>
              <a:srgbClr val="72EF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8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4" grpId="0"/>
      <p:bldP spid="19" grpId="0"/>
      <p:bldP spid="22" grpId="0" animBg="1"/>
      <p:bldP spid="25" grpId="0" animBg="1"/>
      <p:bldP spid="31" grpId="0"/>
      <p:bldP spid="33" grpId="0"/>
      <p:bldP spid="21" grpId="0" animBg="1"/>
      <p:bldP spid="34" grpId="0" animBg="1"/>
      <p:bldP spid="39" grpId="0"/>
      <p:bldP spid="40" grpId="0" animBg="1"/>
      <p:bldP spid="4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688A0C19-20FE-4BEF-8BC9-009BB7471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0023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D99A464-FFBB-42CD-A821-349FC01F62C1}"/>
              </a:ext>
            </a:extLst>
          </p:cNvPr>
          <p:cNvSpPr/>
          <p:nvPr/>
        </p:nvSpPr>
        <p:spPr>
          <a:xfrm>
            <a:off x="-284480" y="0"/>
            <a:ext cx="12476480" cy="709168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35672A0-7922-4DC7-ADD7-EFA514AC382F}"/>
              </a:ext>
            </a:extLst>
          </p:cNvPr>
          <p:cNvSpPr txBox="1"/>
          <p:nvPr/>
        </p:nvSpPr>
        <p:spPr>
          <a:xfrm>
            <a:off x="4529048" y="14918"/>
            <a:ext cx="29546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摄像头实时采集视频</a:t>
            </a:r>
            <a:endParaRPr lang="en-US" altLang="zh-CN" sz="24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并显示在页面上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410E687-A407-4A2A-9E69-4E6FCB0EC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07" t="12592" r="42515" b="18222"/>
          <a:stretch/>
        </p:blipFill>
        <p:spPr>
          <a:xfrm>
            <a:off x="1588516" y="793340"/>
            <a:ext cx="5110480" cy="474472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1B21DBA-3F67-4BCA-BF7B-E911EA3272D7}"/>
              </a:ext>
            </a:extLst>
          </p:cNvPr>
          <p:cNvSpPr/>
          <p:nvPr/>
        </p:nvSpPr>
        <p:spPr>
          <a:xfrm>
            <a:off x="1615440" y="789329"/>
            <a:ext cx="5110480" cy="362237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687377F-2E4A-48AF-B40A-AB61A6321853}"/>
              </a:ext>
            </a:extLst>
          </p:cNvPr>
          <p:cNvSpPr/>
          <p:nvPr/>
        </p:nvSpPr>
        <p:spPr>
          <a:xfrm>
            <a:off x="1615440" y="4483016"/>
            <a:ext cx="5110480" cy="105934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85F6AFD-72DA-48FC-A956-5AECF47BCBF5}"/>
              </a:ext>
            </a:extLst>
          </p:cNvPr>
          <p:cNvSpPr txBox="1"/>
          <p:nvPr/>
        </p:nvSpPr>
        <p:spPr>
          <a:xfrm>
            <a:off x="326853" y="5273401"/>
            <a:ext cx="22669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48x48</a:t>
            </a:r>
            <a:r>
              <a:rPr lang="zh-CN" altLang="en-US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endParaRPr lang="en-US" altLang="zh-CN" sz="20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000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CNN</a:t>
            </a:r>
            <a:r>
              <a:rPr lang="zh-CN" altLang="en-US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输入图像展示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635A8BA-EA8F-4729-8AF7-CC9DB34B66FF}"/>
              </a:ext>
            </a:extLst>
          </p:cNvPr>
          <p:cNvSpPr txBox="1"/>
          <p:nvPr/>
        </p:nvSpPr>
        <p:spPr>
          <a:xfrm>
            <a:off x="7138420" y="445449"/>
            <a:ext cx="2794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于仕琪</a:t>
            </a:r>
            <a:r>
              <a:rPr lang="en-US" altLang="zh-CN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libfacedetection.exe</a:t>
            </a:r>
            <a:endParaRPr lang="zh-CN" altLang="en-US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ADA8FF08-C14E-41F1-A2C9-6A66267B4486}"/>
              </a:ext>
            </a:extLst>
          </p:cNvPr>
          <p:cNvCxnSpPr>
            <a:cxnSpLocks/>
          </p:cNvCxnSpPr>
          <p:nvPr/>
        </p:nvCxnSpPr>
        <p:spPr>
          <a:xfrm flipV="1">
            <a:off x="5009689" y="593180"/>
            <a:ext cx="2305511" cy="978820"/>
          </a:xfrm>
          <a:prstGeom prst="line">
            <a:avLst/>
          </a:prstGeom>
          <a:ln w="28575">
            <a:solidFill>
              <a:srgbClr val="72EF2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FFB9A538-2A0B-4EC4-8E83-41418B8FF43F}"/>
              </a:ext>
            </a:extLst>
          </p:cNvPr>
          <p:cNvCxnSpPr>
            <a:cxnSpLocks/>
          </p:cNvCxnSpPr>
          <p:nvPr/>
        </p:nvCxnSpPr>
        <p:spPr>
          <a:xfrm flipV="1">
            <a:off x="5009689" y="855673"/>
            <a:ext cx="2416319" cy="2354052"/>
          </a:xfrm>
          <a:prstGeom prst="line">
            <a:avLst/>
          </a:prstGeom>
          <a:ln w="28575">
            <a:solidFill>
              <a:srgbClr val="72EF2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33661A3D-A78F-4148-92B6-332278AF4BBD}"/>
              </a:ext>
            </a:extLst>
          </p:cNvPr>
          <p:cNvSpPr txBox="1"/>
          <p:nvPr/>
        </p:nvSpPr>
        <p:spPr>
          <a:xfrm>
            <a:off x="9799160" y="-62382"/>
            <a:ext cx="2706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实时检测人脸位置，</a:t>
            </a:r>
            <a:endParaRPr lang="en-US" altLang="zh-CN" sz="20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数据传递神经网络。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8F3FB4C-B60C-4DDF-8E38-16AD234D1F41}"/>
              </a:ext>
            </a:extLst>
          </p:cNvPr>
          <p:cNvSpPr txBox="1"/>
          <p:nvPr/>
        </p:nvSpPr>
        <p:spPr>
          <a:xfrm>
            <a:off x="4473909" y="494180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程序运行耗时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F82FF4B-D290-4F38-A89B-6553B8EF66BA}"/>
              </a:ext>
            </a:extLst>
          </p:cNvPr>
          <p:cNvSpPr txBox="1"/>
          <p:nvPr/>
        </p:nvSpPr>
        <p:spPr>
          <a:xfrm>
            <a:off x="4474490" y="4536105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人脸表情识别结果</a:t>
            </a:r>
            <a:endParaRPr lang="en-US" altLang="zh-CN" sz="20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625BB553-1C40-4483-8717-77EB364F9877}"/>
              </a:ext>
            </a:extLst>
          </p:cNvPr>
          <p:cNvCxnSpPr>
            <a:cxnSpLocks/>
          </p:cNvCxnSpPr>
          <p:nvPr/>
        </p:nvCxnSpPr>
        <p:spPr>
          <a:xfrm flipV="1">
            <a:off x="2704059" y="4907472"/>
            <a:ext cx="3864701" cy="9263"/>
          </a:xfrm>
          <a:prstGeom prst="line">
            <a:avLst/>
          </a:prstGeom>
          <a:ln w="28575">
            <a:solidFill>
              <a:srgbClr val="72EF2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2BEE54A3-12B8-461E-9D0D-6B62C6B39C77}"/>
              </a:ext>
            </a:extLst>
          </p:cNvPr>
          <p:cNvCxnSpPr>
            <a:cxnSpLocks/>
          </p:cNvCxnSpPr>
          <p:nvPr/>
        </p:nvCxnSpPr>
        <p:spPr>
          <a:xfrm>
            <a:off x="2726918" y="5306425"/>
            <a:ext cx="3818981" cy="0"/>
          </a:xfrm>
          <a:prstGeom prst="line">
            <a:avLst/>
          </a:prstGeom>
          <a:ln w="28575">
            <a:solidFill>
              <a:srgbClr val="72EF2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左大括号 29">
            <a:extLst>
              <a:ext uri="{FF2B5EF4-FFF2-40B4-BE49-F238E27FC236}">
                <a16:creationId xmlns:a16="http://schemas.microsoft.com/office/drawing/2014/main" id="{C6106B04-0997-4D55-992F-9B2FCEFFF2A6}"/>
              </a:ext>
            </a:extLst>
          </p:cNvPr>
          <p:cNvSpPr/>
          <p:nvPr/>
        </p:nvSpPr>
        <p:spPr>
          <a:xfrm>
            <a:off x="7062558" y="5374259"/>
            <a:ext cx="350520" cy="1178482"/>
          </a:xfrm>
          <a:prstGeom prst="leftBrace">
            <a:avLst/>
          </a:prstGeom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372A4C5-9AB6-4B87-935E-540BD29F92DF}"/>
              </a:ext>
            </a:extLst>
          </p:cNvPr>
          <p:cNvSpPr txBox="1"/>
          <p:nvPr/>
        </p:nvSpPr>
        <p:spPr>
          <a:xfrm>
            <a:off x="7382609" y="5096516"/>
            <a:ext cx="1292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normal</a:t>
            </a:r>
            <a:r>
              <a:rPr lang="zh-CN" altLang="en-US" sz="14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：正常</a:t>
            </a:r>
            <a:endParaRPr lang="zh-CN" altLang="en-US" sz="12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2B76993-907C-452F-9698-6B7C90C17FF3}"/>
              </a:ext>
            </a:extLst>
          </p:cNvPr>
          <p:cNvSpPr txBox="1"/>
          <p:nvPr/>
        </p:nvSpPr>
        <p:spPr>
          <a:xfrm>
            <a:off x="7382609" y="5302268"/>
            <a:ext cx="1414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surprised</a:t>
            </a:r>
            <a:r>
              <a:rPr lang="zh-CN" altLang="en-US" sz="14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：惊讶</a:t>
            </a:r>
            <a:endParaRPr lang="zh-CN" altLang="en-US" sz="12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D227ABA-DB7D-4406-B3C6-1D37D7201554}"/>
              </a:ext>
            </a:extLst>
          </p:cNvPr>
          <p:cNvSpPr txBox="1"/>
          <p:nvPr/>
        </p:nvSpPr>
        <p:spPr>
          <a:xfrm>
            <a:off x="7382609" y="5508020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sad</a:t>
            </a:r>
            <a:r>
              <a:rPr lang="zh-CN" altLang="en-US" sz="16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：伤心</a:t>
            </a:r>
            <a:endParaRPr lang="zh-CN" altLang="en-US" sz="14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84FA7B7-C1F5-4D59-ADE1-85B332EA5885}"/>
              </a:ext>
            </a:extLst>
          </p:cNvPr>
          <p:cNvSpPr txBox="1"/>
          <p:nvPr/>
        </p:nvSpPr>
        <p:spPr>
          <a:xfrm>
            <a:off x="7382609" y="5744549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happy</a:t>
            </a:r>
            <a:r>
              <a:rPr lang="zh-CN" altLang="en-US" sz="16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：开心</a:t>
            </a:r>
            <a:endParaRPr lang="zh-CN" altLang="en-US" sz="14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87F6C18-61EC-4D0B-BDC6-39C4A5555EAB}"/>
              </a:ext>
            </a:extLst>
          </p:cNvPr>
          <p:cNvSpPr txBox="1"/>
          <p:nvPr/>
        </p:nvSpPr>
        <p:spPr>
          <a:xfrm>
            <a:off x="7382609" y="5981078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fear</a:t>
            </a:r>
            <a:r>
              <a:rPr lang="zh-CN" altLang="en-US" sz="14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：害怕</a:t>
            </a:r>
            <a:endParaRPr lang="zh-CN" altLang="en-US" sz="12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C20E993-9109-4197-A95E-7BF9A93A4D3C}"/>
              </a:ext>
            </a:extLst>
          </p:cNvPr>
          <p:cNvSpPr txBox="1"/>
          <p:nvPr/>
        </p:nvSpPr>
        <p:spPr>
          <a:xfrm>
            <a:off x="7382609" y="6186830"/>
            <a:ext cx="1399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disgust</a:t>
            </a:r>
            <a:r>
              <a:rPr lang="zh-CN" altLang="en-US" sz="16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：厌恶</a:t>
            </a:r>
            <a:endParaRPr lang="zh-CN" altLang="en-US" sz="14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76205DD-841B-401C-9018-1FA2066CC64C}"/>
              </a:ext>
            </a:extLst>
          </p:cNvPr>
          <p:cNvSpPr txBox="1"/>
          <p:nvPr/>
        </p:nvSpPr>
        <p:spPr>
          <a:xfrm>
            <a:off x="7382609" y="6423358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anger</a:t>
            </a:r>
            <a:r>
              <a:rPr lang="zh-CN" altLang="en-US" sz="14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：生气</a:t>
            </a:r>
            <a:endParaRPr lang="zh-CN" altLang="en-US" sz="12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3C9EC20-B087-4D72-BDC3-5F8A82865031}"/>
              </a:ext>
            </a:extLst>
          </p:cNvPr>
          <p:cNvSpPr txBox="1"/>
          <p:nvPr/>
        </p:nvSpPr>
        <p:spPr>
          <a:xfrm>
            <a:off x="5919558" y="55376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CNN</a:t>
            </a:r>
            <a:r>
              <a:rPr lang="zh-CN" alt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输出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163BC3C-203D-40DB-BA97-6A9E8D1A777D}"/>
              </a:ext>
            </a:extLst>
          </p:cNvPr>
          <p:cNvSpPr/>
          <p:nvPr/>
        </p:nvSpPr>
        <p:spPr>
          <a:xfrm>
            <a:off x="7701202" y="70541"/>
            <a:ext cx="2146742" cy="40612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055136D-06C2-4ED7-ACB6-27393E26E36B}"/>
              </a:ext>
            </a:extLst>
          </p:cNvPr>
          <p:cNvSpPr txBox="1"/>
          <p:nvPr/>
        </p:nvSpPr>
        <p:spPr>
          <a:xfrm>
            <a:off x="7671303" y="76117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内核</a:t>
            </a:r>
            <a:r>
              <a:rPr lang="en-US" altLang="zh-CN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1——</a:t>
            </a:r>
            <a:r>
              <a:rPr lang="zh-CN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人脸检测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03B9A638-3E2E-4BA7-A29C-E6B7BCAA3EBB}"/>
              </a:ext>
            </a:extLst>
          </p:cNvPr>
          <p:cNvSpPr/>
          <p:nvPr/>
        </p:nvSpPr>
        <p:spPr>
          <a:xfrm>
            <a:off x="1585804" y="5925043"/>
            <a:ext cx="2236510" cy="58884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7D520EE-5A0A-4906-BBA4-634B42B4AFF8}"/>
              </a:ext>
            </a:extLst>
          </p:cNvPr>
          <p:cNvSpPr txBox="1"/>
          <p:nvPr/>
        </p:nvSpPr>
        <p:spPr>
          <a:xfrm>
            <a:off x="1598885" y="5919241"/>
            <a:ext cx="222368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内核</a:t>
            </a:r>
            <a:r>
              <a:rPr lang="en-US" altLang="zh-CN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2——</a:t>
            </a:r>
            <a:r>
              <a:rPr lang="zh-CN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表情识别</a:t>
            </a:r>
            <a:endParaRPr lang="en-US" altLang="zh-CN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lang="en-US" altLang="zh-CN" sz="16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GoogLeNet</a:t>
            </a:r>
            <a:r>
              <a:rPr lang="zh-CN" alt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网络</a:t>
            </a:r>
            <a:r>
              <a:rPr lang="en-US" altLang="zh-CN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en-US" sz="1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CAABE00-EEAB-4E67-B6A7-11A4FE813D44}"/>
              </a:ext>
            </a:extLst>
          </p:cNvPr>
          <p:cNvSpPr txBox="1"/>
          <p:nvPr/>
        </p:nvSpPr>
        <p:spPr>
          <a:xfrm>
            <a:off x="5572706" y="514074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一般</a:t>
            </a:r>
            <a:r>
              <a:rPr lang="en-US" altLang="zh-CN" sz="20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0.5s</a:t>
            </a:r>
            <a:endParaRPr lang="zh-CN" altLang="en-US" sz="20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0BD29FEB-4681-4A57-8933-E2EC37E1D183}"/>
              </a:ext>
            </a:extLst>
          </p:cNvPr>
          <p:cNvSpPr txBox="1"/>
          <p:nvPr/>
        </p:nvSpPr>
        <p:spPr>
          <a:xfrm>
            <a:off x="1192041" y="344117"/>
            <a:ext cx="3023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帧刷新率：极快，毫秒级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D87AC23-0F84-4309-8DD8-E84F9F668BFD}"/>
              </a:ext>
            </a:extLst>
          </p:cNvPr>
          <p:cNvSpPr txBox="1"/>
          <p:nvPr/>
        </p:nvSpPr>
        <p:spPr>
          <a:xfrm>
            <a:off x="-45137" y="-20567"/>
            <a:ext cx="4838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400" b="1" dirty="0"/>
              <a:t>桌面应用端版</a:t>
            </a:r>
            <a:r>
              <a:rPr lang="en-US" altLang="zh-CN" sz="2400" b="1" dirty="0"/>
              <a:t>——</a:t>
            </a:r>
            <a:r>
              <a:rPr lang="en-US" altLang="zh-CN" sz="2400" b="1" i="1" dirty="0"/>
              <a:t>Qt</a:t>
            </a:r>
            <a:r>
              <a:rPr lang="zh-CN" altLang="zh-CN" sz="2400" b="1" dirty="0"/>
              <a:t>框架</a:t>
            </a:r>
            <a:r>
              <a:rPr lang="en-US" altLang="zh-CN" sz="2400" b="1" dirty="0"/>
              <a:t>C++</a:t>
            </a:r>
            <a:r>
              <a:rPr lang="zh-CN" altLang="en-US" sz="2400" b="1" dirty="0"/>
              <a:t>语言</a:t>
            </a:r>
            <a:endParaRPr lang="zh-CN" altLang="zh-CN" sz="2400" b="1" dirty="0"/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9A3642B6-C1F2-4CC7-91E3-9272D4474F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29" t="13623" r="2088" b="40660"/>
          <a:stretch/>
        </p:blipFill>
        <p:spPr>
          <a:xfrm>
            <a:off x="7203440" y="942326"/>
            <a:ext cx="4245248" cy="3135245"/>
          </a:xfrm>
          <a:prstGeom prst="rect">
            <a:avLst/>
          </a:prstGeom>
        </p:spPr>
      </p:pic>
      <p:sp>
        <p:nvSpPr>
          <p:cNvPr id="46" name="矩形 45">
            <a:extLst>
              <a:ext uri="{FF2B5EF4-FFF2-40B4-BE49-F238E27FC236}">
                <a16:creationId xmlns:a16="http://schemas.microsoft.com/office/drawing/2014/main" id="{D431B3A8-F86B-4F64-8803-0A55F9B9FE31}"/>
              </a:ext>
            </a:extLst>
          </p:cNvPr>
          <p:cNvSpPr/>
          <p:nvPr/>
        </p:nvSpPr>
        <p:spPr>
          <a:xfrm>
            <a:off x="7203440" y="940131"/>
            <a:ext cx="4235088" cy="313524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E85F5046-5B93-4391-8BCD-3DF7C57ADA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751" t="85555" r="1439" b="1566"/>
          <a:stretch/>
        </p:blipFill>
        <p:spPr>
          <a:xfrm>
            <a:off x="10593114" y="5890520"/>
            <a:ext cx="913863" cy="883242"/>
          </a:xfrm>
          <a:prstGeom prst="rect">
            <a:avLst/>
          </a:prstGeom>
        </p:spPr>
      </p:pic>
      <p:sp>
        <p:nvSpPr>
          <p:cNvPr id="49" name="矩形 48">
            <a:extLst>
              <a:ext uri="{FF2B5EF4-FFF2-40B4-BE49-F238E27FC236}">
                <a16:creationId xmlns:a16="http://schemas.microsoft.com/office/drawing/2014/main" id="{A99E83E5-5B14-401A-B210-86C7A35E2B70}"/>
              </a:ext>
            </a:extLst>
          </p:cNvPr>
          <p:cNvSpPr/>
          <p:nvPr/>
        </p:nvSpPr>
        <p:spPr>
          <a:xfrm>
            <a:off x="10593114" y="5938143"/>
            <a:ext cx="951247" cy="83562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27B4778-1925-4BF9-8739-3070E9CD430F}"/>
              </a:ext>
            </a:extLst>
          </p:cNvPr>
          <p:cNvSpPr txBox="1"/>
          <p:nvPr/>
        </p:nvSpPr>
        <p:spPr>
          <a:xfrm>
            <a:off x="7736341" y="33535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图例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F6E13DE-9C62-4F41-BFC3-2B9B5186240D}"/>
              </a:ext>
            </a:extLst>
          </p:cNvPr>
          <p:cNvSpPr txBox="1"/>
          <p:nvPr/>
        </p:nvSpPr>
        <p:spPr>
          <a:xfrm>
            <a:off x="9251241" y="590797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开始按钮</a:t>
            </a:r>
            <a:endParaRPr lang="en-US" altLang="zh-CN" sz="20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C126C11F-BBED-4497-BE0B-54A0540BCD0C}"/>
              </a:ext>
            </a:extLst>
          </p:cNvPr>
          <p:cNvCxnSpPr>
            <a:cxnSpLocks/>
          </p:cNvCxnSpPr>
          <p:nvPr/>
        </p:nvCxnSpPr>
        <p:spPr>
          <a:xfrm>
            <a:off x="7448015" y="3904345"/>
            <a:ext cx="3818981" cy="0"/>
          </a:xfrm>
          <a:prstGeom prst="line">
            <a:avLst/>
          </a:prstGeom>
          <a:ln w="28575">
            <a:solidFill>
              <a:srgbClr val="72EF2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B72421E7-118E-422F-8A4A-926F4FA87919}"/>
              </a:ext>
            </a:extLst>
          </p:cNvPr>
          <p:cNvSpPr txBox="1"/>
          <p:nvPr/>
        </p:nvSpPr>
        <p:spPr>
          <a:xfrm>
            <a:off x="7382609" y="4025911"/>
            <a:ext cx="4055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此次计算，各个表情下的评价结果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0F880115-0D40-45F3-828F-7C04DF08956F}"/>
              </a:ext>
            </a:extLst>
          </p:cNvPr>
          <p:cNvSpPr txBox="1"/>
          <p:nvPr/>
        </p:nvSpPr>
        <p:spPr>
          <a:xfrm>
            <a:off x="9251241" y="636896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暂停按钮</a:t>
            </a:r>
            <a:endParaRPr lang="en-US" altLang="zh-CN" sz="20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C368480F-7426-449D-9C11-1AF230D3D3CD}"/>
              </a:ext>
            </a:extLst>
          </p:cNvPr>
          <p:cNvSpPr txBox="1"/>
          <p:nvPr/>
        </p:nvSpPr>
        <p:spPr>
          <a:xfrm>
            <a:off x="7337895" y="297397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负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714F2E56-69D6-412E-B7AB-76E7A601FD10}"/>
              </a:ext>
            </a:extLst>
          </p:cNvPr>
          <p:cNvSpPr txBox="1"/>
          <p:nvPr/>
        </p:nvSpPr>
        <p:spPr>
          <a:xfrm>
            <a:off x="10893451" y="2973975"/>
            <a:ext cx="373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正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A533C0E1-A1F9-403E-9705-E8E1E30DBA2B}"/>
              </a:ext>
            </a:extLst>
          </p:cNvPr>
          <p:cNvSpPr txBox="1"/>
          <p:nvPr/>
        </p:nvSpPr>
        <p:spPr>
          <a:xfrm>
            <a:off x="7434059" y="1161026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值越大，网络对该表情的评价越高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04D556C-2EBA-412F-8938-E4C766920348}"/>
              </a:ext>
            </a:extLst>
          </p:cNvPr>
          <p:cNvCxnSpPr/>
          <p:nvPr/>
        </p:nvCxnSpPr>
        <p:spPr>
          <a:xfrm flipH="1">
            <a:off x="10404001" y="1502121"/>
            <a:ext cx="1355923" cy="78852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2007D122-5C1F-4453-88BB-96E5F772E041}"/>
              </a:ext>
            </a:extLst>
          </p:cNvPr>
          <p:cNvCxnSpPr>
            <a:cxnSpLocks/>
          </p:cNvCxnSpPr>
          <p:nvPr/>
        </p:nvCxnSpPr>
        <p:spPr>
          <a:xfrm flipH="1">
            <a:off x="11103676" y="5439052"/>
            <a:ext cx="629783" cy="35457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456DE3E2-5512-40E1-BEAC-328C3AB3E860}"/>
              </a:ext>
            </a:extLst>
          </p:cNvPr>
          <p:cNvCxnSpPr>
            <a:cxnSpLocks/>
          </p:cNvCxnSpPr>
          <p:nvPr/>
        </p:nvCxnSpPr>
        <p:spPr>
          <a:xfrm flipV="1">
            <a:off x="435189" y="588896"/>
            <a:ext cx="778784" cy="51332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265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带形: 前凸弯 2">
            <a:extLst>
              <a:ext uri="{FF2B5EF4-FFF2-40B4-BE49-F238E27FC236}">
                <a16:creationId xmlns:a16="http://schemas.microsoft.com/office/drawing/2014/main" id="{E646E795-5169-4C8A-A6DA-BBD2D156DD79}"/>
              </a:ext>
            </a:extLst>
          </p:cNvPr>
          <p:cNvSpPr/>
          <p:nvPr/>
        </p:nvSpPr>
        <p:spPr>
          <a:xfrm>
            <a:off x="4878299" y="1014245"/>
            <a:ext cx="2401619" cy="856254"/>
          </a:xfrm>
          <a:prstGeom prst="ellipseRibbon">
            <a:avLst/>
          </a:prstGeom>
          <a:solidFill>
            <a:srgbClr val="FFD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 rot="5400000" flipV="1">
            <a:off x="121679" y="-121679"/>
            <a:ext cx="1442370" cy="1685731"/>
            <a:chOff x="7954549" y="0"/>
            <a:chExt cx="4237451" cy="5018024"/>
          </a:xfrm>
        </p:grpSpPr>
        <p:sp>
          <p:nvSpPr>
            <p:cNvPr id="16" name="流程图: 合并 15"/>
            <p:cNvSpPr/>
            <p:nvPr/>
          </p:nvSpPr>
          <p:spPr>
            <a:xfrm>
              <a:off x="7954550" y="2035"/>
              <a:ext cx="2515535" cy="2168688"/>
            </a:xfrm>
            <a:prstGeom prst="flowChartMerge">
              <a:avLst/>
            </a:prstGeom>
            <a:solidFill>
              <a:srgbClr val="E16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流程图: 合并 16"/>
            <p:cNvSpPr/>
            <p:nvPr/>
          </p:nvSpPr>
          <p:spPr>
            <a:xfrm rot="10800000">
              <a:off x="9212317" y="0"/>
              <a:ext cx="2515535" cy="2168688"/>
            </a:xfrm>
            <a:prstGeom prst="flowChartMerg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流程图: 合并 17"/>
            <p:cNvSpPr/>
            <p:nvPr/>
          </p:nvSpPr>
          <p:spPr>
            <a:xfrm>
              <a:off x="11395444" y="1481963"/>
              <a:ext cx="796556" cy="686725"/>
            </a:xfrm>
            <a:prstGeom prst="flowChartMerge">
              <a:avLst/>
            </a:prstGeom>
            <a:solidFill>
              <a:srgbClr val="59D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流程图: 合并 18"/>
            <p:cNvSpPr/>
            <p:nvPr/>
          </p:nvSpPr>
          <p:spPr>
            <a:xfrm rot="10800000">
              <a:off x="7954549" y="2168688"/>
              <a:ext cx="2515535" cy="2168688"/>
            </a:xfrm>
            <a:prstGeom prst="flowChartMerge">
              <a:avLst/>
            </a:prstGeom>
            <a:solidFill>
              <a:srgbClr val="4A5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流程图: 合并 20"/>
            <p:cNvSpPr/>
            <p:nvPr/>
          </p:nvSpPr>
          <p:spPr>
            <a:xfrm>
              <a:off x="9845040" y="4479163"/>
              <a:ext cx="625044" cy="538861"/>
            </a:xfrm>
            <a:prstGeom prst="flowChartMerge">
              <a:avLst/>
            </a:prstGeom>
            <a:solidFill>
              <a:srgbClr val="DA69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流程图: 合并 22"/>
            <p:cNvSpPr/>
            <p:nvPr/>
          </p:nvSpPr>
          <p:spPr>
            <a:xfrm>
              <a:off x="10705998" y="4124356"/>
              <a:ext cx="494178" cy="426040"/>
            </a:xfrm>
            <a:prstGeom prst="flowChartMerge">
              <a:avLst/>
            </a:prstGeom>
            <a:solidFill>
              <a:srgbClr val="F8C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E372F606-29D8-4166-B33D-61C92612D1CB}"/>
              </a:ext>
            </a:extLst>
          </p:cNvPr>
          <p:cNvSpPr/>
          <p:nvPr/>
        </p:nvSpPr>
        <p:spPr>
          <a:xfrm>
            <a:off x="2010378" y="5448436"/>
            <a:ext cx="2165978" cy="615553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394007E-8202-4FF3-94AE-4E5DFB202308}"/>
              </a:ext>
            </a:extLst>
          </p:cNvPr>
          <p:cNvSpPr txBox="1"/>
          <p:nvPr/>
        </p:nvSpPr>
        <p:spPr>
          <a:xfrm>
            <a:off x="1990085" y="5448435"/>
            <a:ext cx="220605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内核</a:t>
            </a:r>
            <a:r>
              <a:rPr lang="en-US" altLang="zh-CN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1——</a:t>
            </a:r>
            <a:r>
              <a:rPr lang="zh-CN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人脸检测</a:t>
            </a:r>
            <a:endParaRPr lang="en-US" altLang="zh-CN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于仕琪</a:t>
            </a:r>
            <a:r>
              <a:rPr lang="en-US" altLang="zh-CN" sz="1600" b="1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libface</a:t>
            </a:r>
            <a:r>
              <a:rPr lang="zh-CN" alt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检测器</a:t>
            </a:r>
            <a:r>
              <a:rPr lang="en-US" altLang="zh-CN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en-US" sz="1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9CD6037-AB3D-4FC2-A1CC-061E6EA8956B}"/>
              </a:ext>
            </a:extLst>
          </p:cNvPr>
          <p:cNvSpPr/>
          <p:nvPr/>
        </p:nvSpPr>
        <p:spPr>
          <a:xfrm>
            <a:off x="8015903" y="5454237"/>
            <a:ext cx="2236510" cy="58884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20B2143-0D64-4876-A222-E74244D4BDFF}"/>
              </a:ext>
            </a:extLst>
          </p:cNvPr>
          <p:cNvSpPr txBox="1"/>
          <p:nvPr/>
        </p:nvSpPr>
        <p:spPr>
          <a:xfrm>
            <a:off x="8028984" y="5448435"/>
            <a:ext cx="222368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内核</a:t>
            </a:r>
            <a:r>
              <a:rPr lang="en-US" altLang="zh-CN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2——</a:t>
            </a:r>
            <a:r>
              <a:rPr lang="zh-CN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表情识别</a:t>
            </a:r>
            <a:endParaRPr lang="en-US" altLang="zh-CN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lang="en-US" altLang="zh-CN" sz="16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GoogLeNet</a:t>
            </a:r>
            <a:r>
              <a:rPr lang="zh-CN" alt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网络</a:t>
            </a:r>
            <a:r>
              <a:rPr lang="en-US" altLang="zh-CN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en-US" sz="1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F37B61C-EF86-4848-8064-0DFD0C78C414}"/>
              </a:ext>
            </a:extLst>
          </p:cNvPr>
          <p:cNvSpPr/>
          <p:nvPr/>
        </p:nvSpPr>
        <p:spPr>
          <a:xfrm>
            <a:off x="5001772" y="240703"/>
            <a:ext cx="2165978" cy="615553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407F2D7-D56E-49CA-9831-5FFAAE69A912}"/>
              </a:ext>
            </a:extLst>
          </p:cNvPr>
          <p:cNvSpPr txBox="1"/>
          <p:nvPr/>
        </p:nvSpPr>
        <p:spPr>
          <a:xfrm>
            <a:off x="4883696" y="240702"/>
            <a:ext cx="240161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界面</a:t>
            </a:r>
            <a:r>
              <a:rPr lang="en-US" altLang="zh-CN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网站制作</a:t>
            </a:r>
            <a:endParaRPr lang="en-US" altLang="zh-CN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lang="en-US" altLang="zh-CN" sz="1600" b="1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Html5</a:t>
            </a:r>
            <a:r>
              <a:rPr lang="zh-CN" alt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及域名解析</a:t>
            </a:r>
            <a:r>
              <a:rPr lang="en-US" altLang="zh-CN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en-US" sz="1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EAD9DF0-ED77-4D0A-A969-7100872089C8}"/>
              </a:ext>
            </a:extLst>
          </p:cNvPr>
          <p:cNvSpPr txBox="1"/>
          <p:nvPr/>
        </p:nvSpPr>
        <p:spPr>
          <a:xfrm>
            <a:off x="5644594" y="125850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界面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3D40CAB1-29B3-4CE3-8332-78E50BDC9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057" y="2065047"/>
            <a:ext cx="4006392" cy="2149262"/>
          </a:xfrm>
          <a:prstGeom prst="rect">
            <a:avLst/>
          </a:prstGeom>
        </p:spPr>
      </p:pic>
      <p:sp>
        <p:nvSpPr>
          <p:cNvPr id="31" name="带形: 前凸弯 30">
            <a:extLst>
              <a:ext uri="{FF2B5EF4-FFF2-40B4-BE49-F238E27FC236}">
                <a16:creationId xmlns:a16="http://schemas.microsoft.com/office/drawing/2014/main" id="{4836523E-A4E0-4058-89E9-F041857A7C70}"/>
              </a:ext>
            </a:extLst>
          </p:cNvPr>
          <p:cNvSpPr/>
          <p:nvPr/>
        </p:nvSpPr>
        <p:spPr>
          <a:xfrm>
            <a:off x="4878299" y="4511006"/>
            <a:ext cx="2401619" cy="856254"/>
          </a:xfrm>
          <a:prstGeom prst="ellipseRibbon">
            <a:avLst/>
          </a:prstGeom>
          <a:solidFill>
            <a:srgbClr val="FFD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F67B5BB-B57C-47EA-888E-DA859FF6B073}"/>
              </a:ext>
            </a:extLst>
          </p:cNvPr>
          <p:cNvSpPr txBox="1"/>
          <p:nvPr/>
        </p:nvSpPr>
        <p:spPr>
          <a:xfrm>
            <a:off x="5644594" y="475526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内核</a:t>
            </a: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8B2295C5-8392-49F3-8EC9-3D63C7C66A9C}"/>
              </a:ext>
            </a:extLst>
          </p:cNvPr>
          <p:cNvCxnSpPr>
            <a:cxnSpLocks/>
            <a:stCxn id="31" idx="3"/>
            <a:endCxn id="26" idx="0"/>
          </p:cNvCxnSpPr>
          <p:nvPr/>
        </p:nvCxnSpPr>
        <p:spPr>
          <a:xfrm>
            <a:off x="6979716" y="4878928"/>
            <a:ext cx="2161112" cy="569507"/>
          </a:xfrm>
          <a:prstGeom prst="line">
            <a:avLst/>
          </a:prstGeom>
          <a:ln w="57150">
            <a:solidFill>
              <a:srgbClr val="C00000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DE055A4D-7DF0-438C-AC05-A5C4E2959CA7}"/>
              </a:ext>
            </a:extLst>
          </p:cNvPr>
          <p:cNvCxnSpPr>
            <a:cxnSpLocks/>
            <a:stCxn id="15" idx="0"/>
            <a:endCxn id="31" idx="1"/>
          </p:cNvCxnSpPr>
          <p:nvPr/>
        </p:nvCxnSpPr>
        <p:spPr>
          <a:xfrm flipV="1">
            <a:off x="3093111" y="4878928"/>
            <a:ext cx="2085390" cy="569507"/>
          </a:xfrm>
          <a:prstGeom prst="line">
            <a:avLst/>
          </a:prstGeom>
          <a:ln w="57150">
            <a:solidFill>
              <a:srgbClr val="C00000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6DE64EEE-DA83-4152-830E-8B5E9BFC0069}"/>
              </a:ext>
            </a:extLst>
          </p:cNvPr>
          <p:cNvCxnSpPr>
            <a:cxnSpLocks/>
            <a:stCxn id="29" idx="0"/>
            <a:endCxn id="28" idx="2"/>
          </p:cNvCxnSpPr>
          <p:nvPr/>
        </p:nvCxnSpPr>
        <p:spPr>
          <a:xfrm flipH="1" flipV="1">
            <a:off x="6084506" y="856255"/>
            <a:ext cx="11494" cy="402248"/>
          </a:xfrm>
          <a:prstGeom prst="line">
            <a:avLst/>
          </a:prstGeom>
          <a:ln w="57150">
            <a:solidFill>
              <a:srgbClr val="C00000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箭头: 上 10">
            <a:extLst>
              <a:ext uri="{FF2B5EF4-FFF2-40B4-BE49-F238E27FC236}">
                <a16:creationId xmlns:a16="http://schemas.microsoft.com/office/drawing/2014/main" id="{5B4B7048-0C49-4A27-B196-F392DDB2CCD9}"/>
              </a:ext>
            </a:extLst>
          </p:cNvPr>
          <p:cNvSpPr/>
          <p:nvPr/>
        </p:nvSpPr>
        <p:spPr>
          <a:xfrm>
            <a:off x="5752535" y="1807220"/>
            <a:ext cx="653145" cy="437522"/>
          </a:xfrm>
          <a:prstGeom prst="upArrow">
            <a:avLst/>
          </a:prstGeom>
          <a:solidFill>
            <a:srgbClr val="A5002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箭头: 上 35">
            <a:extLst>
              <a:ext uri="{FF2B5EF4-FFF2-40B4-BE49-F238E27FC236}">
                <a16:creationId xmlns:a16="http://schemas.microsoft.com/office/drawing/2014/main" id="{6C8145AE-C640-48E3-8A96-FFD007B4DC24}"/>
              </a:ext>
            </a:extLst>
          </p:cNvPr>
          <p:cNvSpPr/>
          <p:nvPr/>
        </p:nvSpPr>
        <p:spPr>
          <a:xfrm flipV="1">
            <a:off x="5752534" y="4152914"/>
            <a:ext cx="653145" cy="726013"/>
          </a:xfrm>
          <a:prstGeom prst="upArrow">
            <a:avLst/>
          </a:prstGeom>
          <a:solidFill>
            <a:srgbClr val="A5002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DF7BD3A-348F-4B6F-9C57-B37B1FA5BCC9}"/>
              </a:ext>
            </a:extLst>
          </p:cNvPr>
          <p:cNvSpPr/>
          <p:nvPr/>
        </p:nvSpPr>
        <p:spPr>
          <a:xfrm>
            <a:off x="-81280" y="-233680"/>
            <a:ext cx="12476480" cy="709168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CE43229-E655-4D29-B72D-3897A343C21F}"/>
              </a:ext>
            </a:extLst>
          </p:cNvPr>
          <p:cNvSpPr/>
          <p:nvPr/>
        </p:nvSpPr>
        <p:spPr>
          <a:xfrm>
            <a:off x="8015903" y="5474557"/>
            <a:ext cx="2236510" cy="58884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9E4911E-5B94-4825-8325-9D45FFB8CCFC}"/>
              </a:ext>
            </a:extLst>
          </p:cNvPr>
          <p:cNvSpPr txBox="1"/>
          <p:nvPr/>
        </p:nvSpPr>
        <p:spPr>
          <a:xfrm>
            <a:off x="8028984" y="5468755"/>
            <a:ext cx="222368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内核</a:t>
            </a:r>
            <a:r>
              <a:rPr lang="en-US" altLang="zh-CN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2——</a:t>
            </a:r>
            <a:r>
              <a:rPr lang="zh-CN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表情识别</a:t>
            </a:r>
            <a:endParaRPr lang="en-US" altLang="zh-CN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lang="en-US" altLang="zh-CN" sz="16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GoogLeNet</a:t>
            </a:r>
            <a:r>
              <a:rPr lang="zh-CN" alt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网络</a:t>
            </a:r>
            <a:r>
              <a:rPr lang="en-US" altLang="zh-CN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en-US" sz="1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0" name="带形: 前凸弯 39">
            <a:extLst>
              <a:ext uri="{FF2B5EF4-FFF2-40B4-BE49-F238E27FC236}">
                <a16:creationId xmlns:a16="http://schemas.microsoft.com/office/drawing/2014/main" id="{8084D9B9-DC4A-4DDC-9417-F1246DBB33EA}"/>
              </a:ext>
            </a:extLst>
          </p:cNvPr>
          <p:cNvSpPr/>
          <p:nvPr/>
        </p:nvSpPr>
        <p:spPr>
          <a:xfrm>
            <a:off x="4878299" y="4531326"/>
            <a:ext cx="2401619" cy="856254"/>
          </a:xfrm>
          <a:prstGeom prst="ellipseRibbon">
            <a:avLst/>
          </a:prstGeom>
          <a:solidFill>
            <a:srgbClr val="FFD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9894969-995B-4510-A74E-074969B5F8F1}"/>
              </a:ext>
            </a:extLst>
          </p:cNvPr>
          <p:cNvSpPr txBox="1"/>
          <p:nvPr/>
        </p:nvSpPr>
        <p:spPr>
          <a:xfrm>
            <a:off x="5644594" y="477558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内核</a:t>
            </a: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75645B6-BFEA-4106-A8D1-0504B0E71B15}"/>
              </a:ext>
            </a:extLst>
          </p:cNvPr>
          <p:cNvCxnSpPr>
            <a:cxnSpLocks/>
            <a:stCxn id="40" idx="3"/>
            <a:endCxn id="39" idx="0"/>
          </p:cNvCxnSpPr>
          <p:nvPr/>
        </p:nvCxnSpPr>
        <p:spPr>
          <a:xfrm>
            <a:off x="6979716" y="4899248"/>
            <a:ext cx="2161112" cy="569507"/>
          </a:xfrm>
          <a:prstGeom prst="line">
            <a:avLst/>
          </a:prstGeom>
          <a:ln w="57150">
            <a:solidFill>
              <a:srgbClr val="C00000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558DD917-513E-4A31-A1C4-56F6CFA56AC7}"/>
              </a:ext>
            </a:extLst>
          </p:cNvPr>
          <p:cNvSpPr txBox="1"/>
          <p:nvPr/>
        </p:nvSpPr>
        <p:spPr>
          <a:xfrm>
            <a:off x="2679085" y="577835"/>
            <a:ext cx="69557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界面一星期，内核六个月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AFF84D2-E8F2-4A9C-AE98-FA2DEA9D4B5C}"/>
              </a:ext>
            </a:extLst>
          </p:cNvPr>
          <p:cNvSpPr txBox="1"/>
          <p:nvPr/>
        </p:nvSpPr>
        <p:spPr>
          <a:xfrm>
            <a:off x="2620027" y="3496699"/>
            <a:ext cx="757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核心之重</a:t>
            </a:r>
            <a:r>
              <a:rPr lang="en-US" altLang="zh-CN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表情识别</a:t>
            </a:r>
            <a:r>
              <a:rPr lang="zh-CN" altLang="en-US" sz="3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卷积神经网络</a:t>
            </a:r>
          </a:p>
        </p:txBody>
      </p:sp>
    </p:spTree>
    <p:extLst>
      <p:ext uri="{BB962C8B-B14F-4D97-AF65-F5344CB8AC3E}">
        <p14:creationId xmlns:p14="http://schemas.microsoft.com/office/powerpoint/2010/main" val="358219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/>
      <p:bldP spid="40" grpId="0" animBg="1"/>
      <p:bldP spid="41" grpId="0"/>
      <p:bldP spid="43" grpId="0"/>
      <p:bldP spid="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/>
          <p:cNvSpPr txBox="1"/>
          <p:nvPr/>
        </p:nvSpPr>
        <p:spPr>
          <a:xfrm>
            <a:off x="5669280" y="347509"/>
            <a:ext cx="6522720" cy="2071606"/>
          </a:xfrm>
          <a:prstGeom prst="rect">
            <a:avLst/>
          </a:prstGeom>
          <a:solidFill>
            <a:srgbClr val="EB5F43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9600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entury Gothic" panose="020B0502020202020204"/>
                <a:ea typeface="微软雅黑" panose="020B0503020204020204" charset="-122"/>
              </a:rPr>
              <a:t>PART  </a:t>
            </a:r>
            <a:r>
              <a:rPr kumimoji="1" lang="en-US" altLang="zh-CN" sz="9600" i="0" u="none" strike="noStrike" kern="1200" spc="50" normalizeH="0" baseline="0" noProof="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03</a:t>
            </a:r>
            <a:endParaRPr kumimoji="1" lang="zh-CN" altLang="en-US" sz="9600" i="0" u="none" strike="noStrike" kern="1200" spc="50" normalizeH="0" baseline="0" noProof="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" name="文本占位符 2"/>
          <p:cNvSpPr txBox="1"/>
          <p:nvPr/>
        </p:nvSpPr>
        <p:spPr>
          <a:xfrm>
            <a:off x="6262292" y="2666278"/>
            <a:ext cx="6696270" cy="3844213"/>
          </a:xfrm>
          <a:prstGeom prst="rect">
            <a:avLst/>
          </a:prstGeom>
          <a:noFill/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0" b="1" kern="1200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1" lang="zh-CN" altLang="en-US" dirty="0">
                <a:solidFill>
                  <a:srgbClr val="EB5F43"/>
                </a:solidFill>
                <a:latin typeface="Century Gothic" panose="020B0502020202020204"/>
                <a:ea typeface="微软雅黑" panose="020B0503020204020204" charset="-122"/>
              </a:rPr>
              <a:t>项目</a:t>
            </a:r>
            <a:r>
              <a:rPr kumimoji="1" lang="zh-CN" altLang="en-US" dirty="0">
                <a:solidFill>
                  <a:srgbClr val="FF0000"/>
                </a:solidFill>
                <a:latin typeface="Century Gothic" panose="020B0502020202020204"/>
                <a:ea typeface="微软雅黑" panose="020B0503020204020204" charset="-122"/>
              </a:rPr>
              <a:t>内核</a:t>
            </a:r>
            <a:endParaRPr kumimoji="1" lang="zh-CN" altLang="en-US" dirty="0">
              <a:solidFill>
                <a:srgbClr val="FF0000"/>
              </a:solidFill>
              <a:latin typeface="Century Gothic" panose="020B0502020202020204"/>
              <a:ea typeface="微软雅黑" panose="020B0503020204020204" charset="-122"/>
              <a:hlinkClick r:id="rId2" action="ppaction://hlinksldjump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5400" dirty="0">
                <a:solidFill>
                  <a:srgbClr val="EB5F43"/>
                </a:solidFill>
                <a:latin typeface="Century Gothic" panose="020B0502020202020204"/>
                <a:ea typeface="微软雅黑" panose="020B0503020204020204" charset="-122"/>
              </a:rPr>
              <a:t>卷积神经网络</a:t>
            </a:r>
            <a:endParaRPr kumimoji="1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EB5F43"/>
              </a:solidFill>
              <a:effectLst>
                <a:outerShdw blurRad="88900" sx="102000" sy="102000" algn="ctr" rotWithShape="0">
                  <a:prstClr val="black">
                    <a:alpha val="25000"/>
                  </a:prstClr>
                </a:outerShdw>
              </a:effectLst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流程图: 合并 5"/>
          <p:cNvSpPr/>
          <p:nvPr/>
        </p:nvSpPr>
        <p:spPr>
          <a:xfrm>
            <a:off x="810641" y="0"/>
            <a:ext cx="2515535" cy="2168688"/>
          </a:xfrm>
          <a:prstGeom prst="flowChartMerge">
            <a:avLst/>
          </a:prstGeom>
          <a:solidFill>
            <a:srgbClr val="E16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合并 6"/>
          <p:cNvSpPr/>
          <p:nvPr/>
        </p:nvSpPr>
        <p:spPr>
          <a:xfrm rot="10800000">
            <a:off x="2068408" y="-2035"/>
            <a:ext cx="2515535" cy="2168688"/>
          </a:xfrm>
          <a:prstGeom prst="flowChartMerg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合并 7"/>
          <p:cNvSpPr/>
          <p:nvPr/>
        </p:nvSpPr>
        <p:spPr>
          <a:xfrm rot="10800000">
            <a:off x="-443225" y="7539"/>
            <a:ext cx="2515533" cy="2168686"/>
          </a:xfrm>
          <a:prstGeom prst="flowChartMerge">
            <a:avLst/>
          </a:prstGeom>
          <a:solidFill>
            <a:srgbClr val="F8C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流程图: 合并 8"/>
          <p:cNvSpPr/>
          <p:nvPr/>
        </p:nvSpPr>
        <p:spPr>
          <a:xfrm>
            <a:off x="308700" y="2165840"/>
            <a:ext cx="2515535" cy="2168688"/>
          </a:xfrm>
          <a:prstGeom prst="flowChartMerge">
            <a:avLst/>
          </a:prstGeom>
          <a:solidFill>
            <a:srgbClr val="4A5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合并 9"/>
          <p:cNvSpPr/>
          <p:nvPr/>
        </p:nvSpPr>
        <p:spPr>
          <a:xfrm rot="10800000">
            <a:off x="2795798" y="2905553"/>
            <a:ext cx="799498" cy="689261"/>
          </a:xfrm>
          <a:prstGeom prst="flowChartMerge">
            <a:avLst/>
          </a:prstGeom>
          <a:solidFill>
            <a:srgbClr val="E16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流程图: 合并 10"/>
          <p:cNvSpPr/>
          <p:nvPr/>
        </p:nvSpPr>
        <p:spPr>
          <a:xfrm>
            <a:off x="4721941" y="1920381"/>
            <a:ext cx="390823" cy="336936"/>
          </a:xfrm>
          <a:prstGeom prst="flowChartMerge">
            <a:avLst/>
          </a:prstGeom>
          <a:solidFill>
            <a:srgbClr val="F8C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流程图: 合并 11"/>
          <p:cNvSpPr/>
          <p:nvPr/>
        </p:nvSpPr>
        <p:spPr>
          <a:xfrm>
            <a:off x="1746164" y="3333515"/>
            <a:ext cx="1449383" cy="1249540"/>
          </a:xfrm>
          <a:prstGeom prst="flowChartMerge">
            <a:avLst/>
          </a:prstGeom>
          <a:solidFill>
            <a:srgbClr val="59D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流程图: 合并 12"/>
          <p:cNvSpPr/>
          <p:nvPr/>
        </p:nvSpPr>
        <p:spPr>
          <a:xfrm>
            <a:off x="-1704892" y="7537"/>
            <a:ext cx="2515534" cy="2168688"/>
          </a:xfrm>
          <a:prstGeom prst="flowChartMerge">
            <a:avLst/>
          </a:prstGeom>
          <a:solidFill>
            <a:srgbClr val="59D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6F2F110-8CCA-459E-9E40-30EC0B45D505}"/>
              </a:ext>
            </a:extLst>
          </p:cNvPr>
          <p:cNvSpPr/>
          <p:nvPr/>
        </p:nvSpPr>
        <p:spPr>
          <a:xfrm>
            <a:off x="382576" y="5784943"/>
            <a:ext cx="58384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32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细粒度</a:t>
            </a:r>
            <a:r>
              <a:rPr lang="en-US" altLang="zh-CN" sz="32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——Attention</a:t>
            </a:r>
            <a:r>
              <a:rPr lang="zh-CN" altLang="en-US" sz="32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注意力机制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20DE65D-3CA5-4E85-904E-D60960CFBD4E}"/>
              </a:ext>
            </a:extLst>
          </p:cNvPr>
          <p:cNvSpPr/>
          <p:nvPr/>
        </p:nvSpPr>
        <p:spPr>
          <a:xfrm>
            <a:off x="469463" y="4657074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4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重点：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98F4DC9-39F2-41F2-9CA6-3E9962EABE10}"/>
              </a:ext>
            </a:extLst>
          </p:cNvPr>
          <p:cNvSpPr/>
          <p:nvPr/>
        </p:nvSpPr>
        <p:spPr>
          <a:xfrm>
            <a:off x="1978366" y="4779005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细粒度分类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96"/>
            <a:ext cx="9762066" cy="6729043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 rot="5400000" flipV="1">
            <a:off x="121679" y="-121679"/>
            <a:ext cx="1442370" cy="1685731"/>
            <a:chOff x="7954549" y="0"/>
            <a:chExt cx="4237451" cy="5018024"/>
          </a:xfrm>
        </p:grpSpPr>
        <p:sp>
          <p:nvSpPr>
            <p:cNvPr id="16" name="流程图: 合并 15"/>
            <p:cNvSpPr/>
            <p:nvPr/>
          </p:nvSpPr>
          <p:spPr>
            <a:xfrm>
              <a:off x="7954550" y="2035"/>
              <a:ext cx="2515535" cy="2168688"/>
            </a:xfrm>
            <a:prstGeom prst="flowChartMerge">
              <a:avLst/>
            </a:prstGeom>
            <a:solidFill>
              <a:srgbClr val="E16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流程图: 合并 16"/>
            <p:cNvSpPr/>
            <p:nvPr/>
          </p:nvSpPr>
          <p:spPr>
            <a:xfrm rot="10800000">
              <a:off x="9212317" y="0"/>
              <a:ext cx="2515535" cy="2168688"/>
            </a:xfrm>
            <a:prstGeom prst="flowChartMerg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流程图: 合并 17"/>
            <p:cNvSpPr/>
            <p:nvPr/>
          </p:nvSpPr>
          <p:spPr>
            <a:xfrm>
              <a:off x="11395444" y="1481963"/>
              <a:ext cx="796556" cy="686725"/>
            </a:xfrm>
            <a:prstGeom prst="flowChartMerge">
              <a:avLst/>
            </a:prstGeom>
            <a:solidFill>
              <a:srgbClr val="59D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流程图: 合并 18"/>
            <p:cNvSpPr/>
            <p:nvPr/>
          </p:nvSpPr>
          <p:spPr>
            <a:xfrm rot="10800000">
              <a:off x="7954549" y="2168688"/>
              <a:ext cx="2515535" cy="2168688"/>
            </a:xfrm>
            <a:prstGeom prst="flowChartMerge">
              <a:avLst/>
            </a:prstGeom>
            <a:solidFill>
              <a:srgbClr val="4A5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流程图: 合并 20"/>
            <p:cNvSpPr/>
            <p:nvPr/>
          </p:nvSpPr>
          <p:spPr>
            <a:xfrm>
              <a:off x="9845040" y="4479163"/>
              <a:ext cx="625044" cy="538861"/>
            </a:xfrm>
            <a:prstGeom prst="flowChartMerge">
              <a:avLst/>
            </a:prstGeom>
            <a:solidFill>
              <a:srgbClr val="DA69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流程图: 合并 22"/>
            <p:cNvSpPr/>
            <p:nvPr/>
          </p:nvSpPr>
          <p:spPr>
            <a:xfrm>
              <a:off x="10705998" y="4124356"/>
              <a:ext cx="494178" cy="426040"/>
            </a:xfrm>
            <a:prstGeom prst="flowChartMerge">
              <a:avLst/>
            </a:prstGeom>
            <a:solidFill>
              <a:srgbClr val="F8C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3" name="图片 2" descr="psb4E4Y1KQ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080" y="0"/>
            <a:ext cx="10403840" cy="5559425"/>
          </a:xfrm>
          <a:prstGeom prst="rect">
            <a:avLst/>
          </a:prstGeom>
        </p:spPr>
      </p:pic>
      <p:pic>
        <p:nvPicPr>
          <p:cNvPr id="4" name="图片 3" descr="psb4E4Y1KQY"/>
          <p:cNvPicPr>
            <a:picLocks noChangeAspect="1"/>
          </p:cNvPicPr>
          <p:nvPr/>
        </p:nvPicPr>
        <p:blipFill>
          <a:blip r:embed="rId3"/>
          <a:srcRect l="20715" t="36950" r="75146" b="52667"/>
          <a:stretch>
            <a:fillRect/>
          </a:stretch>
        </p:blipFill>
        <p:spPr>
          <a:xfrm>
            <a:off x="2995722" y="1242060"/>
            <a:ext cx="1631315" cy="2186940"/>
          </a:xfrm>
          <a:prstGeom prst="rect">
            <a:avLst/>
          </a:prstGeom>
        </p:spPr>
      </p:pic>
      <p:pic>
        <p:nvPicPr>
          <p:cNvPr id="5" name="图片 4" descr="psb4E4Y1KQY"/>
          <p:cNvPicPr>
            <a:picLocks noChangeAspect="1"/>
          </p:cNvPicPr>
          <p:nvPr/>
        </p:nvPicPr>
        <p:blipFill>
          <a:blip r:embed="rId3"/>
          <a:srcRect l="27567" t="62594" r="68294" b="27023"/>
          <a:stretch>
            <a:fillRect/>
          </a:stretch>
        </p:blipFill>
        <p:spPr>
          <a:xfrm>
            <a:off x="1810473" y="3608930"/>
            <a:ext cx="1631315" cy="2186940"/>
          </a:xfrm>
          <a:prstGeom prst="rect">
            <a:avLst/>
          </a:prstGeom>
        </p:spPr>
      </p:pic>
      <p:pic>
        <p:nvPicPr>
          <p:cNvPr id="6" name="图片 5" descr="psb4E4Y1KQY"/>
          <p:cNvPicPr>
            <a:picLocks noChangeAspect="1"/>
          </p:cNvPicPr>
          <p:nvPr/>
        </p:nvPicPr>
        <p:blipFill>
          <a:blip r:embed="rId3"/>
          <a:srcRect l="78068" t="10905" r="17793" b="78712"/>
          <a:stretch>
            <a:fillRect/>
          </a:stretch>
        </p:blipFill>
        <p:spPr>
          <a:xfrm>
            <a:off x="5502758" y="2335530"/>
            <a:ext cx="1631315" cy="2186940"/>
          </a:xfrm>
          <a:prstGeom prst="rect">
            <a:avLst/>
          </a:prstGeom>
        </p:spPr>
      </p:pic>
      <p:pic>
        <p:nvPicPr>
          <p:cNvPr id="7" name="图片 6" descr="psb4E4Y1KQY"/>
          <p:cNvPicPr>
            <a:picLocks noChangeAspect="1"/>
          </p:cNvPicPr>
          <p:nvPr/>
        </p:nvPicPr>
        <p:blipFill>
          <a:blip r:embed="rId3"/>
          <a:srcRect l="56683" t="62160" r="39178" b="27457"/>
          <a:stretch>
            <a:fillRect/>
          </a:stretch>
        </p:blipFill>
        <p:spPr>
          <a:xfrm>
            <a:off x="9200408" y="1635760"/>
            <a:ext cx="1631315" cy="2186940"/>
          </a:xfrm>
          <a:prstGeom prst="rect">
            <a:avLst/>
          </a:prstGeom>
        </p:spPr>
      </p:pic>
      <p:pic>
        <p:nvPicPr>
          <p:cNvPr id="8" name="图片 7" descr="psb4E4Y1KQY"/>
          <p:cNvPicPr>
            <a:picLocks noChangeAspect="1"/>
          </p:cNvPicPr>
          <p:nvPr/>
        </p:nvPicPr>
        <p:blipFill>
          <a:blip r:embed="rId3"/>
          <a:srcRect l="42125" t="79423" r="53736" b="10194"/>
          <a:stretch>
            <a:fillRect/>
          </a:stretch>
        </p:blipFill>
        <p:spPr>
          <a:xfrm>
            <a:off x="10605253" y="4671060"/>
            <a:ext cx="1631315" cy="218694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1405909" y="-17392"/>
            <a:ext cx="14168487" cy="1517559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8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Fer-2013 </a:t>
            </a:r>
            <a:r>
              <a:rPr lang="zh-CN" altLang="en-US" sz="8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数据集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A172F8D-FCED-40D8-9283-1447E02B57AB}"/>
              </a:ext>
            </a:extLst>
          </p:cNvPr>
          <p:cNvSpPr/>
          <p:nvPr/>
        </p:nvSpPr>
        <p:spPr>
          <a:xfrm>
            <a:off x="318884" y="135021"/>
            <a:ext cx="1261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35886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张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FD19D4-EAA6-423C-9B57-92551F23D7ED}"/>
              </a:ext>
            </a:extLst>
          </p:cNvPr>
          <p:cNvSpPr/>
          <p:nvPr/>
        </p:nvSpPr>
        <p:spPr>
          <a:xfrm>
            <a:off x="318884" y="630142"/>
            <a:ext cx="1261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类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表情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EF15BD7-3C7C-488A-B3AB-454532E1878B}"/>
              </a:ext>
            </a:extLst>
          </p:cNvPr>
          <p:cNvSpPr/>
          <p:nvPr/>
        </p:nvSpPr>
        <p:spPr>
          <a:xfrm>
            <a:off x="9237345" y="181834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存在噪音、标记错误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61E828A-6378-4343-B42A-6D11E4B7A536}"/>
              </a:ext>
            </a:extLst>
          </p:cNvPr>
          <p:cNvSpPr/>
          <p:nvPr/>
        </p:nvSpPr>
        <p:spPr>
          <a:xfrm>
            <a:off x="9444687" y="558998"/>
            <a:ext cx="24929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学术最高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69%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左右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C3398B3A-19B3-4805-B4A1-6BDC7152B899}"/>
              </a:ext>
            </a:extLst>
          </p:cNvPr>
          <p:cNvSpPr/>
          <p:nvPr/>
        </p:nvSpPr>
        <p:spPr>
          <a:xfrm>
            <a:off x="1793848" y="74173"/>
            <a:ext cx="6913490" cy="412542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BBF0B53-FD54-407C-8F34-A499CAF84F19}"/>
              </a:ext>
            </a:extLst>
          </p:cNvPr>
          <p:cNvSpPr/>
          <p:nvPr/>
        </p:nvSpPr>
        <p:spPr>
          <a:xfrm>
            <a:off x="1806111" y="538971"/>
            <a:ext cx="9973849" cy="1609332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BA72E4B-7BB9-4FA9-A674-3D7081F46778}"/>
              </a:ext>
            </a:extLst>
          </p:cNvPr>
          <p:cNvSpPr/>
          <p:nvPr/>
        </p:nvSpPr>
        <p:spPr>
          <a:xfrm>
            <a:off x="364267" y="2234662"/>
            <a:ext cx="10009330" cy="1383809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4" name="组合 13"/>
          <p:cNvGrpSpPr/>
          <p:nvPr/>
        </p:nvGrpSpPr>
        <p:grpSpPr>
          <a:xfrm rot="5400000" flipV="1">
            <a:off x="121679" y="-121679"/>
            <a:ext cx="1442370" cy="1685731"/>
            <a:chOff x="7954549" y="0"/>
            <a:chExt cx="4237451" cy="5018024"/>
          </a:xfrm>
        </p:grpSpPr>
        <p:sp>
          <p:nvSpPr>
            <p:cNvPr id="16" name="流程图: 合并 15"/>
            <p:cNvSpPr/>
            <p:nvPr/>
          </p:nvSpPr>
          <p:spPr>
            <a:xfrm>
              <a:off x="7954550" y="2035"/>
              <a:ext cx="2515535" cy="2168688"/>
            </a:xfrm>
            <a:prstGeom prst="flowChartMerge">
              <a:avLst/>
            </a:prstGeom>
            <a:solidFill>
              <a:srgbClr val="E16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流程图: 合并 16"/>
            <p:cNvSpPr/>
            <p:nvPr/>
          </p:nvSpPr>
          <p:spPr>
            <a:xfrm rot="10800000">
              <a:off x="9212317" y="0"/>
              <a:ext cx="2515535" cy="2168688"/>
            </a:xfrm>
            <a:prstGeom prst="flowChartMerg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流程图: 合并 17"/>
            <p:cNvSpPr/>
            <p:nvPr/>
          </p:nvSpPr>
          <p:spPr>
            <a:xfrm>
              <a:off x="11395444" y="1481963"/>
              <a:ext cx="796556" cy="686725"/>
            </a:xfrm>
            <a:prstGeom prst="flowChartMerge">
              <a:avLst/>
            </a:prstGeom>
            <a:solidFill>
              <a:srgbClr val="59D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流程图: 合并 18"/>
            <p:cNvSpPr/>
            <p:nvPr/>
          </p:nvSpPr>
          <p:spPr>
            <a:xfrm rot="10800000">
              <a:off x="7954549" y="2168688"/>
              <a:ext cx="2515535" cy="2168688"/>
            </a:xfrm>
            <a:prstGeom prst="flowChartMerge">
              <a:avLst/>
            </a:prstGeom>
            <a:solidFill>
              <a:srgbClr val="4A5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流程图: 合并 20"/>
            <p:cNvSpPr/>
            <p:nvPr/>
          </p:nvSpPr>
          <p:spPr>
            <a:xfrm>
              <a:off x="9845040" y="4479163"/>
              <a:ext cx="625044" cy="538861"/>
            </a:xfrm>
            <a:prstGeom prst="flowChartMerge">
              <a:avLst/>
            </a:prstGeom>
            <a:solidFill>
              <a:srgbClr val="DA69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流程图: 合并 22"/>
            <p:cNvSpPr/>
            <p:nvPr/>
          </p:nvSpPr>
          <p:spPr>
            <a:xfrm>
              <a:off x="10705998" y="4124356"/>
              <a:ext cx="494178" cy="426040"/>
            </a:xfrm>
            <a:prstGeom prst="flowChartMerge">
              <a:avLst/>
            </a:prstGeom>
            <a:solidFill>
              <a:srgbClr val="F8C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234C2269-FCE9-4DAA-BCE0-17EADA7CB593}"/>
              </a:ext>
            </a:extLst>
          </p:cNvPr>
          <p:cNvSpPr txBox="1"/>
          <p:nvPr/>
        </p:nvSpPr>
        <p:spPr>
          <a:xfrm>
            <a:off x="1914230" y="435972"/>
            <a:ext cx="810029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理由一：学习</a:t>
            </a:r>
            <a:endParaRPr lang="en-US" altLang="zh-CN" sz="28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训练小组对计算机视觉进行基础性认知</a:t>
            </a:r>
            <a:endParaRPr lang="en-US" altLang="zh-CN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	      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对卷积神经网络进行充分的训练和实践。</a:t>
            </a:r>
            <a:endParaRPr lang="en-US" altLang="zh-CN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为机器学习打下基础，为研究生打下基础。</a:t>
            </a:r>
            <a:endParaRPr lang="en-US" altLang="zh-CN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  <a:p>
            <a:endParaRPr lang="zh-CN" alt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12829E6-B150-43F2-9126-0AA1C790D40C}"/>
              </a:ext>
            </a:extLst>
          </p:cNvPr>
          <p:cNvSpPr txBox="1"/>
          <p:nvPr/>
        </p:nvSpPr>
        <p:spPr>
          <a:xfrm>
            <a:off x="412040" y="2148303"/>
            <a:ext cx="1033327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基于这两点</a:t>
            </a:r>
            <a:endParaRPr lang="en-US" altLang="zh-CN" sz="280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我们从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CNN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发展历程的角度，逐个实现并分析</a:t>
            </a:r>
            <a:r>
              <a:rPr lang="zh-CN" altLang="en-US" sz="2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主流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的网络结构，</a:t>
            </a:r>
            <a:endParaRPr lang="en-US" altLang="zh-CN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选择其中性能最好的网路。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944C39E-3733-42DD-B375-E5635F5FB279}"/>
              </a:ext>
            </a:extLst>
          </p:cNvPr>
          <p:cNvSpPr/>
          <p:nvPr/>
        </p:nvSpPr>
        <p:spPr>
          <a:xfrm>
            <a:off x="412040" y="4117291"/>
            <a:ext cx="1111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LeNet</a:t>
            </a:r>
            <a:endParaRPr lang="zh-CN" alt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4A8BC0E-CF2E-4DED-BBF7-0A798C616C8F}"/>
              </a:ext>
            </a:extLst>
          </p:cNvPr>
          <p:cNvSpPr/>
          <p:nvPr/>
        </p:nvSpPr>
        <p:spPr>
          <a:xfrm>
            <a:off x="1799766" y="4153278"/>
            <a:ext cx="14590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AlexNet</a:t>
            </a:r>
            <a:endParaRPr lang="zh-CN" alt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AB95BE3-68DC-4B5B-83FC-6CA3BD45BCBD}"/>
              </a:ext>
            </a:extLst>
          </p:cNvPr>
          <p:cNvSpPr/>
          <p:nvPr/>
        </p:nvSpPr>
        <p:spPr>
          <a:xfrm>
            <a:off x="3372858" y="4148446"/>
            <a:ext cx="15295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VGGNet</a:t>
            </a:r>
            <a:endParaRPr lang="zh-CN" alt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12101C3-1998-4B64-8CAE-4423EBC45CFD}"/>
              </a:ext>
            </a:extLst>
          </p:cNvPr>
          <p:cNvSpPr/>
          <p:nvPr/>
        </p:nvSpPr>
        <p:spPr>
          <a:xfrm>
            <a:off x="4994399" y="4148446"/>
            <a:ext cx="19832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GoogLeNet</a:t>
            </a:r>
            <a:endParaRPr lang="zh-CN" alt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9B9860B-E749-4F53-8F7C-E0D14EC31C74}"/>
              </a:ext>
            </a:extLst>
          </p:cNvPr>
          <p:cNvSpPr/>
          <p:nvPr/>
        </p:nvSpPr>
        <p:spPr>
          <a:xfrm>
            <a:off x="7289558" y="4148446"/>
            <a:ext cx="14205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ResNets</a:t>
            </a:r>
            <a:endParaRPr lang="zh-CN" alt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F792F8A-2DC3-49CD-B51F-C5D6891EFAE2}"/>
              </a:ext>
            </a:extLst>
          </p:cNvPr>
          <p:cNvSpPr/>
          <p:nvPr/>
        </p:nvSpPr>
        <p:spPr>
          <a:xfrm>
            <a:off x="9142170" y="4117291"/>
            <a:ext cx="12314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SENets</a:t>
            </a:r>
            <a:endParaRPr lang="zh-CN" alt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3">
            <a:extLst>
              <a:ext uri="{FF2B5EF4-FFF2-40B4-BE49-F238E27FC236}">
                <a16:creationId xmlns:a16="http://schemas.microsoft.com/office/drawing/2014/main" id="{4BA7AB58-1404-44D7-B782-2926AFE818A6}"/>
              </a:ext>
            </a:extLst>
          </p:cNvPr>
          <p:cNvSpPr txBox="1"/>
          <p:nvPr/>
        </p:nvSpPr>
        <p:spPr>
          <a:xfrm>
            <a:off x="4807318" y="4671666"/>
            <a:ext cx="23262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Inception-V2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V3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V4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Xception</a:t>
            </a:r>
            <a:endParaRPr lang="en-US" altLang="zh-C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E0B7977-2866-4696-9F7D-DBA398234F0A}"/>
              </a:ext>
            </a:extLst>
          </p:cNvPr>
          <p:cNvSpPr/>
          <p:nvPr/>
        </p:nvSpPr>
        <p:spPr>
          <a:xfrm>
            <a:off x="6836710" y="5025609"/>
            <a:ext cx="232627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SD </a:t>
            </a:r>
            <a:r>
              <a:rPr lang="en-US" altLang="zh-CN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ResNets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WRNs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ResNeXt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Pyramid Residual Network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RoR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等</a:t>
            </a:r>
            <a:endParaRPr lang="en-US" altLang="zh-C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3">
            <a:extLst>
              <a:ext uri="{FF2B5EF4-FFF2-40B4-BE49-F238E27FC236}">
                <a16:creationId xmlns:a16="http://schemas.microsoft.com/office/drawing/2014/main" id="{DB427EEF-7A2D-4AFD-940C-9C32C95AC08F}"/>
              </a:ext>
            </a:extLst>
          </p:cNvPr>
          <p:cNvSpPr txBox="1"/>
          <p:nvPr/>
        </p:nvSpPr>
        <p:spPr>
          <a:xfrm>
            <a:off x="9142170" y="4900268"/>
            <a:ext cx="1688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CBAM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SKNet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Non-local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、</a:t>
            </a:r>
            <a:endParaRPr lang="en-US" altLang="zh-C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C6E5437-0A29-403B-AA41-4F8A9CCDA34F}"/>
              </a:ext>
            </a:extLst>
          </p:cNvPr>
          <p:cNvSpPr/>
          <p:nvPr/>
        </p:nvSpPr>
        <p:spPr>
          <a:xfrm>
            <a:off x="3091946" y="3901724"/>
            <a:ext cx="1882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2014</a:t>
            </a:r>
            <a:r>
              <a:rPr lang="zh-CN" altLang="en-US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ILSVRC</a:t>
            </a:r>
            <a:r>
              <a:rPr lang="zh-CN" altLang="en-US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亚军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959A415-93C8-4B04-970B-BCF1E8D550FA}"/>
              </a:ext>
            </a:extLst>
          </p:cNvPr>
          <p:cNvSpPr/>
          <p:nvPr/>
        </p:nvSpPr>
        <p:spPr>
          <a:xfrm>
            <a:off x="5058406" y="3889919"/>
            <a:ext cx="1882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2014</a:t>
            </a:r>
            <a:r>
              <a:rPr lang="zh-CN" altLang="en-US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ILSVRC</a:t>
            </a:r>
            <a:r>
              <a:rPr lang="zh-CN" altLang="en-US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冠军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B2112D8-26B8-4A93-847A-3C5B2A973B9A}"/>
              </a:ext>
            </a:extLst>
          </p:cNvPr>
          <p:cNvSpPr/>
          <p:nvPr/>
        </p:nvSpPr>
        <p:spPr>
          <a:xfrm>
            <a:off x="1306858" y="4576832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2012</a:t>
            </a:r>
            <a:r>
              <a:rPr lang="zh-CN" altLang="en-US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ImageNet</a:t>
            </a:r>
            <a:r>
              <a:rPr lang="zh-CN" altLang="en-US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冠军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F55FEBF-7301-473D-A767-41658EF55EB6}"/>
              </a:ext>
            </a:extLst>
          </p:cNvPr>
          <p:cNvSpPr/>
          <p:nvPr/>
        </p:nvSpPr>
        <p:spPr>
          <a:xfrm>
            <a:off x="125311" y="3884866"/>
            <a:ext cx="1693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1994 </a:t>
            </a:r>
            <a:r>
              <a:rPr lang="zh-CN" altLang="en-US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年手写文字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864395D4-6766-42D3-AD74-6CB5B9FD05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9" y="4872937"/>
            <a:ext cx="3615792" cy="1935956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026A912C-2B2C-4742-BB0F-B0EF4FE632F4}"/>
              </a:ext>
            </a:extLst>
          </p:cNvPr>
          <p:cNvSpPr/>
          <p:nvPr/>
        </p:nvSpPr>
        <p:spPr>
          <a:xfrm>
            <a:off x="8866102" y="3878229"/>
            <a:ext cx="20601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2017</a:t>
            </a:r>
            <a:r>
              <a:rPr lang="zh-CN" altLang="en-US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年</a:t>
            </a:r>
            <a:r>
              <a:rPr lang="en-US" altLang="zh-CN" sz="1600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ImageNet </a:t>
            </a:r>
            <a:r>
              <a:rPr lang="zh-CN" altLang="en-US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冠军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E40BE37-B8D3-4623-AF3F-0F3DAB80643C}"/>
              </a:ext>
            </a:extLst>
          </p:cNvPr>
          <p:cNvSpPr/>
          <p:nvPr/>
        </p:nvSpPr>
        <p:spPr>
          <a:xfrm>
            <a:off x="1693967" y="-22211"/>
            <a:ext cx="66479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问题：选择哪一个作为基础神经网络模型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2161333-8AB3-4CCC-B66E-BFC98A097537}"/>
              </a:ext>
            </a:extLst>
          </p:cNvPr>
          <p:cNvSpPr/>
          <p:nvPr/>
        </p:nvSpPr>
        <p:spPr>
          <a:xfrm>
            <a:off x="8341941" y="508952"/>
            <a:ext cx="30524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理由二：性能最高</a:t>
            </a:r>
            <a:endParaRPr lang="en-US" altLang="zh-CN" sz="28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17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BE7702C-BC05-4907-BF82-F508213EB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0120" y="284895"/>
            <a:ext cx="2552700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8D4633DF-7685-4A20-9983-41D6DF80D2B8}"/>
              </a:ext>
            </a:extLst>
          </p:cNvPr>
          <p:cNvSpPr txBox="1"/>
          <p:nvPr/>
        </p:nvSpPr>
        <p:spPr>
          <a:xfrm>
            <a:off x="756070" y="35337"/>
            <a:ext cx="5647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简单</a:t>
            </a:r>
            <a:r>
              <a:rPr lang="en-US" altLang="zh-CN" sz="3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CNN——</a:t>
            </a:r>
            <a:r>
              <a:rPr lang="en-US" altLang="zh-CN" sz="3600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ALexNet</a:t>
            </a:r>
            <a:r>
              <a:rPr lang="zh-CN" altLang="en-US" sz="3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网络</a:t>
            </a:r>
            <a:endParaRPr lang="zh-CN" altLang="en-US" sz="36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FA7A81E-0D29-4769-B709-F14F1EF2E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648556"/>
            <a:ext cx="4513547" cy="6218870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410C0C73-1A85-4B27-A4CF-45A124BDFBB3}"/>
              </a:ext>
            </a:extLst>
          </p:cNvPr>
          <p:cNvSpPr/>
          <p:nvPr/>
        </p:nvSpPr>
        <p:spPr>
          <a:xfrm>
            <a:off x="6659003" y="227780"/>
            <a:ext cx="1837085" cy="36195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Conv </a:t>
            </a:r>
            <a:r>
              <a:rPr lang="en-US" altLang="zh-CN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3x3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A21C1A2F-399D-4C01-B44D-E8296A09EEBA}"/>
              </a:ext>
            </a:extLst>
          </p:cNvPr>
          <p:cNvSpPr/>
          <p:nvPr/>
        </p:nvSpPr>
        <p:spPr>
          <a:xfrm>
            <a:off x="7067080" y="1257309"/>
            <a:ext cx="1020933" cy="35404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Pool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6C8350B8-E901-4712-90D7-51741042EBA4}"/>
              </a:ext>
            </a:extLst>
          </p:cNvPr>
          <p:cNvSpPr/>
          <p:nvPr/>
        </p:nvSpPr>
        <p:spPr>
          <a:xfrm>
            <a:off x="7067081" y="751914"/>
            <a:ext cx="1020933" cy="35404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zh-CN" altLang="en-US" sz="20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38F32D2-C8E4-4D7A-9306-72053807DDF4}"/>
              </a:ext>
            </a:extLst>
          </p:cNvPr>
          <p:cNvCxnSpPr>
            <a:stCxn id="20" idx="2"/>
            <a:endCxn id="15" idx="0"/>
          </p:cNvCxnSpPr>
          <p:nvPr/>
        </p:nvCxnSpPr>
        <p:spPr>
          <a:xfrm flipH="1">
            <a:off x="7577546" y="1105957"/>
            <a:ext cx="1" cy="15135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421D1FF-93C3-4ABE-9F44-7AD50C28A139}"/>
              </a:ext>
            </a:extLst>
          </p:cNvPr>
          <p:cNvCxnSpPr>
            <a:cxnSpLocks/>
            <a:stCxn id="4" idx="2"/>
            <a:endCxn id="20" idx="0"/>
          </p:cNvCxnSpPr>
          <p:nvPr/>
        </p:nvCxnSpPr>
        <p:spPr>
          <a:xfrm>
            <a:off x="7577547" y="589738"/>
            <a:ext cx="0" cy="16217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A0228D9F-FE2D-4483-BA7D-3670AD492D7A}"/>
              </a:ext>
            </a:extLst>
          </p:cNvPr>
          <p:cNvSpPr/>
          <p:nvPr/>
        </p:nvSpPr>
        <p:spPr>
          <a:xfrm>
            <a:off x="6659003" y="1793689"/>
            <a:ext cx="1837085" cy="36195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Conv </a:t>
            </a:r>
            <a:r>
              <a:rPr lang="en-US" altLang="zh-CN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3x3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F46D3722-B031-4C86-9A17-F4BD33CB4ED1}"/>
              </a:ext>
            </a:extLst>
          </p:cNvPr>
          <p:cNvSpPr/>
          <p:nvPr/>
        </p:nvSpPr>
        <p:spPr>
          <a:xfrm>
            <a:off x="7067079" y="2823217"/>
            <a:ext cx="1020933" cy="35404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Pool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9BE7E11D-06EE-4762-9192-CB5756461112}"/>
              </a:ext>
            </a:extLst>
          </p:cNvPr>
          <p:cNvSpPr/>
          <p:nvPr/>
        </p:nvSpPr>
        <p:spPr>
          <a:xfrm>
            <a:off x="7067080" y="2317823"/>
            <a:ext cx="1020933" cy="35404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zh-CN" altLang="en-US" sz="20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4ADBF85E-EAE2-46EF-BE88-F5A7EC7ABBAC}"/>
              </a:ext>
            </a:extLst>
          </p:cNvPr>
          <p:cNvCxnSpPr>
            <a:stCxn id="26" idx="2"/>
            <a:endCxn id="25" idx="0"/>
          </p:cNvCxnSpPr>
          <p:nvPr/>
        </p:nvCxnSpPr>
        <p:spPr>
          <a:xfrm flipH="1">
            <a:off x="7577545" y="2671866"/>
            <a:ext cx="1" cy="15135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9D5702D2-04AD-43DD-AB38-AF0E9FB500EC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7577546" y="2155646"/>
            <a:ext cx="0" cy="16217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70C8834B-A606-4CBE-8A21-71F671C43E4C}"/>
              </a:ext>
            </a:extLst>
          </p:cNvPr>
          <p:cNvSpPr/>
          <p:nvPr/>
        </p:nvSpPr>
        <p:spPr>
          <a:xfrm>
            <a:off x="6659003" y="3361849"/>
            <a:ext cx="1837085" cy="36195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Conv </a:t>
            </a:r>
            <a:r>
              <a:rPr lang="en-US" altLang="zh-CN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3x3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1F2B4DFE-FBAA-4FFC-A250-B821645C0585}"/>
              </a:ext>
            </a:extLst>
          </p:cNvPr>
          <p:cNvSpPr/>
          <p:nvPr/>
        </p:nvSpPr>
        <p:spPr>
          <a:xfrm>
            <a:off x="7067078" y="4391378"/>
            <a:ext cx="1020933" cy="35404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Pool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26A9C1FD-B434-44B4-9DC4-1E7D82BCBF14}"/>
              </a:ext>
            </a:extLst>
          </p:cNvPr>
          <p:cNvSpPr/>
          <p:nvPr/>
        </p:nvSpPr>
        <p:spPr>
          <a:xfrm>
            <a:off x="7067079" y="3885984"/>
            <a:ext cx="1020933" cy="35404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zh-CN" altLang="en-US" sz="20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6EE240A2-B167-4B28-932B-3833815B7A01}"/>
              </a:ext>
            </a:extLst>
          </p:cNvPr>
          <p:cNvCxnSpPr>
            <a:cxnSpLocks/>
            <a:stCxn id="31" idx="2"/>
            <a:endCxn id="30" idx="0"/>
          </p:cNvCxnSpPr>
          <p:nvPr/>
        </p:nvCxnSpPr>
        <p:spPr>
          <a:xfrm flipH="1">
            <a:off x="7577544" y="4240026"/>
            <a:ext cx="1" cy="15135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E296F2F6-FE33-4C2A-AB3E-EFE2419F325A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>
            <a:off x="7577545" y="3723807"/>
            <a:ext cx="0" cy="16217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BAC16FA8-D7EC-4B8D-A236-47D5412F9DA9}"/>
              </a:ext>
            </a:extLst>
          </p:cNvPr>
          <p:cNvCxnSpPr>
            <a:cxnSpLocks/>
          </p:cNvCxnSpPr>
          <p:nvPr/>
        </p:nvCxnSpPr>
        <p:spPr>
          <a:xfrm>
            <a:off x="7577544" y="1631512"/>
            <a:ext cx="0" cy="16217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B3DFD4EB-62D1-4A9E-B5B0-4051FAE64C95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7577544" y="3177260"/>
            <a:ext cx="1" cy="18458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E365E656-399C-4CDC-9D86-5CD76E8B5B38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7577544" y="4745422"/>
            <a:ext cx="0" cy="1617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B4B44BAB-C389-4A4C-ACE7-E189A42E6FC7}"/>
              </a:ext>
            </a:extLst>
          </p:cNvPr>
          <p:cNvSpPr/>
          <p:nvPr/>
        </p:nvSpPr>
        <p:spPr>
          <a:xfrm>
            <a:off x="6101056" y="4896773"/>
            <a:ext cx="2952975" cy="2639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FC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83B0F8ED-ADD6-4EF7-9133-07AC885399B7}"/>
              </a:ext>
            </a:extLst>
          </p:cNvPr>
          <p:cNvSpPr txBox="1"/>
          <p:nvPr/>
        </p:nvSpPr>
        <p:spPr>
          <a:xfrm>
            <a:off x="9227983" y="4877938"/>
            <a:ext cx="1302532" cy="338554"/>
          </a:xfrm>
          <a:prstGeom prst="rect">
            <a:avLst/>
          </a:prstGeom>
          <a:noFill/>
          <a:ln w="19050">
            <a:solidFill>
              <a:srgbClr val="A50021"/>
            </a:solidFill>
            <a:prstDash val="dashDot"/>
          </a:ln>
        </p:spPr>
        <p:txBody>
          <a:bodyPr wrap="square" rtlCol="0">
            <a:spAutoFit/>
          </a:bodyPr>
          <a:lstStyle/>
          <a:p>
            <a:r>
              <a:rPr lang="en-US" altLang="zh-CN" sz="16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64*6*6→128</a:t>
            </a:r>
            <a:endParaRPr lang="zh-CN" altLang="en-US" sz="1600" dirty="0"/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774762EB-BE07-4467-AE93-5751A0DB764F}"/>
              </a:ext>
            </a:extLst>
          </p:cNvPr>
          <p:cNvSpPr/>
          <p:nvPr/>
        </p:nvSpPr>
        <p:spPr>
          <a:xfrm>
            <a:off x="7067077" y="5182054"/>
            <a:ext cx="1020933" cy="20538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Pool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212BAD36-64D7-475D-9D1C-A85D614C1151}"/>
              </a:ext>
            </a:extLst>
          </p:cNvPr>
          <p:cNvSpPr/>
          <p:nvPr/>
        </p:nvSpPr>
        <p:spPr>
          <a:xfrm>
            <a:off x="6093247" y="5405570"/>
            <a:ext cx="2952975" cy="2409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FC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C2087DC5-0CFB-48BF-84FC-30824BBBFA47}"/>
              </a:ext>
            </a:extLst>
          </p:cNvPr>
          <p:cNvSpPr/>
          <p:nvPr/>
        </p:nvSpPr>
        <p:spPr>
          <a:xfrm>
            <a:off x="6439408" y="206473"/>
            <a:ext cx="2215185" cy="4538947"/>
          </a:xfrm>
          <a:prstGeom prst="rect">
            <a:avLst/>
          </a:prstGeom>
          <a:noFill/>
          <a:ln w="19050">
            <a:solidFill>
              <a:srgbClr val="A5002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AB33A55C-EE3D-49B0-970F-AD0C9BC6E348}"/>
              </a:ext>
            </a:extLst>
          </p:cNvPr>
          <p:cNvSpPr/>
          <p:nvPr/>
        </p:nvSpPr>
        <p:spPr>
          <a:xfrm flipH="1" flipV="1">
            <a:off x="5990035" y="4891121"/>
            <a:ext cx="3119482" cy="1324952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400446D1-5BD6-4457-9220-ACC401BE01B6}"/>
              </a:ext>
            </a:extLst>
          </p:cNvPr>
          <p:cNvSpPr/>
          <p:nvPr/>
        </p:nvSpPr>
        <p:spPr>
          <a:xfrm>
            <a:off x="7067077" y="5649988"/>
            <a:ext cx="1020933" cy="20538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Pool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E43AA852-8FCC-412D-9233-A29D72817AD8}"/>
              </a:ext>
            </a:extLst>
          </p:cNvPr>
          <p:cNvSpPr/>
          <p:nvPr/>
        </p:nvSpPr>
        <p:spPr>
          <a:xfrm>
            <a:off x="6093247" y="5892399"/>
            <a:ext cx="2952975" cy="2409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FC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4FC00FB0-4060-4525-90D8-681D7D654A7F}"/>
              </a:ext>
            </a:extLst>
          </p:cNvPr>
          <p:cNvSpPr txBox="1"/>
          <p:nvPr/>
        </p:nvSpPr>
        <p:spPr>
          <a:xfrm>
            <a:off x="9212729" y="5399579"/>
            <a:ext cx="973829" cy="338554"/>
          </a:xfrm>
          <a:prstGeom prst="rect">
            <a:avLst/>
          </a:prstGeom>
          <a:noFill/>
          <a:ln w="19050">
            <a:solidFill>
              <a:srgbClr val="A50021"/>
            </a:solidFill>
            <a:prstDash val="dashDot"/>
          </a:ln>
        </p:spPr>
        <p:txBody>
          <a:bodyPr wrap="square" rtlCol="0">
            <a:spAutoFit/>
          </a:bodyPr>
          <a:lstStyle/>
          <a:p>
            <a:r>
              <a:rPr lang="en-US" altLang="zh-CN" sz="16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128→64</a:t>
            </a:r>
            <a:endParaRPr lang="zh-CN" altLang="en-US" sz="1600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EF165E1D-7543-4F13-B739-737F704BE805}"/>
              </a:ext>
            </a:extLst>
          </p:cNvPr>
          <p:cNvSpPr txBox="1"/>
          <p:nvPr/>
        </p:nvSpPr>
        <p:spPr>
          <a:xfrm>
            <a:off x="9227983" y="5892397"/>
            <a:ext cx="749137" cy="338554"/>
          </a:xfrm>
          <a:prstGeom prst="rect">
            <a:avLst/>
          </a:prstGeom>
          <a:noFill/>
          <a:ln w="19050">
            <a:solidFill>
              <a:srgbClr val="A50021"/>
            </a:solidFill>
            <a:prstDash val="dashDot"/>
          </a:ln>
        </p:spPr>
        <p:txBody>
          <a:bodyPr wrap="square" rtlCol="0">
            <a:spAutoFit/>
          </a:bodyPr>
          <a:lstStyle/>
          <a:p>
            <a:r>
              <a:rPr lang="en-US" altLang="zh-CN" sz="16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64→7</a:t>
            </a:r>
            <a:endParaRPr lang="zh-CN" altLang="en-US" sz="1600" dirty="0"/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218AAFCB-C7C7-4099-B4A9-415F7A5E10D3}"/>
              </a:ext>
            </a:extLst>
          </p:cNvPr>
          <p:cNvCxnSpPr>
            <a:cxnSpLocks/>
          </p:cNvCxnSpPr>
          <p:nvPr/>
        </p:nvCxnSpPr>
        <p:spPr>
          <a:xfrm>
            <a:off x="7569735" y="6234209"/>
            <a:ext cx="1" cy="18458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2AAEFD95-9C19-45A9-8275-6F9D71093F9C}"/>
              </a:ext>
            </a:extLst>
          </p:cNvPr>
          <p:cNvSpPr/>
          <p:nvPr/>
        </p:nvSpPr>
        <p:spPr>
          <a:xfrm>
            <a:off x="7036533" y="6397977"/>
            <a:ext cx="1020933" cy="253549"/>
          </a:xfrm>
          <a:prstGeom prst="roundRect">
            <a:avLst/>
          </a:prstGeom>
          <a:solidFill>
            <a:srgbClr val="FFCC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654727C-B312-45E6-AFFF-913B62B99F87}"/>
              </a:ext>
            </a:extLst>
          </p:cNvPr>
          <p:cNvSpPr/>
          <p:nvPr/>
        </p:nvSpPr>
        <p:spPr>
          <a:xfrm>
            <a:off x="827980" y="1387378"/>
            <a:ext cx="2548204" cy="233642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80F12D0-8745-4AD5-B0EA-184485DB077A}"/>
              </a:ext>
            </a:extLst>
          </p:cNvPr>
          <p:cNvSpPr/>
          <p:nvPr/>
        </p:nvSpPr>
        <p:spPr>
          <a:xfrm>
            <a:off x="827979" y="3709724"/>
            <a:ext cx="2858451" cy="178157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15C01CEE-F553-48FC-8A75-4DD1CFF9B64A}"/>
              </a:ext>
            </a:extLst>
          </p:cNvPr>
          <p:cNvSpPr/>
          <p:nvPr/>
        </p:nvSpPr>
        <p:spPr>
          <a:xfrm>
            <a:off x="399266" y="5526020"/>
            <a:ext cx="2858451" cy="129664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DF9155A9-AB82-48A3-9FF0-314EEF6E4DF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-12490" y="2375943"/>
            <a:ext cx="8815816" cy="4510193"/>
          </a:xfrm>
          <a:prstGeom prst="rect">
            <a:avLst/>
          </a:prstGeom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88E6A21D-FC32-44D4-963A-942AB3729599}"/>
              </a:ext>
            </a:extLst>
          </p:cNvPr>
          <p:cNvSpPr txBox="1"/>
          <p:nvPr/>
        </p:nvSpPr>
        <p:spPr>
          <a:xfrm>
            <a:off x="6547116" y="3410085"/>
            <a:ext cx="15103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53.8%</a:t>
            </a:r>
            <a:endParaRPr lang="zh-CN" altLang="en-US" sz="40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5A5B840-FF27-49B9-A548-0BD0A23C90D0}"/>
              </a:ext>
            </a:extLst>
          </p:cNvPr>
          <p:cNvSpPr txBox="1"/>
          <p:nvPr/>
        </p:nvSpPr>
        <p:spPr>
          <a:xfrm>
            <a:off x="119813" y="-64608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  <a:endParaRPr lang="zh-CN" altLang="zh-CN" sz="4000" b="1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80BC8F1-1CF9-43B5-AE23-16730D29CED6}"/>
              </a:ext>
            </a:extLst>
          </p:cNvPr>
          <p:cNvSpPr/>
          <p:nvPr/>
        </p:nvSpPr>
        <p:spPr>
          <a:xfrm>
            <a:off x="6659003" y="6578359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304800">
              <a:spcAft>
                <a:spcPts val="0"/>
              </a:spcAft>
            </a:pPr>
            <a:r>
              <a:rPr lang="zh-CN" altLang="zh-CN" sz="1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《</a:t>
            </a:r>
            <a:r>
              <a:rPr lang="en-US" altLang="zh-CN" sz="1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ImageNet Classification with Deep Convolutional Neural Networks</a:t>
            </a:r>
            <a:r>
              <a:rPr lang="zh-CN" altLang="zh-CN" sz="1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》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B29B22F4-A30A-4BB3-9CF3-67622B363D76}"/>
              </a:ext>
            </a:extLst>
          </p:cNvPr>
          <p:cNvSpPr/>
          <p:nvPr/>
        </p:nvSpPr>
        <p:spPr>
          <a:xfrm>
            <a:off x="9750120" y="-16392"/>
            <a:ext cx="25218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2012</a:t>
            </a:r>
            <a:r>
              <a:rPr lang="zh-CN" altLang="en-US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ImageNet</a:t>
            </a:r>
            <a:r>
              <a:rPr lang="zh-CN" altLang="en-US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竞赛冠军</a:t>
            </a:r>
          </a:p>
        </p:txBody>
      </p:sp>
    </p:spTree>
    <p:extLst>
      <p:ext uri="{BB962C8B-B14F-4D97-AF65-F5344CB8AC3E}">
        <p14:creationId xmlns:p14="http://schemas.microsoft.com/office/powerpoint/2010/main" val="405644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1395724B-587E-4DD3-8814-79E9F6A6691A}"/>
              </a:ext>
            </a:extLst>
          </p:cNvPr>
          <p:cNvSpPr txBox="1"/>
          <p:nvPr/>
        </p:nvSpPr>
        <p:spPr>
          <a:xfrm>
            <a:off x="517782" y="-61111"/>
            <a:ext cx="34355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ALexNet+BN</a:t>
            </a:r>
            <a:r>
              <a:rPr lang="en-US" altLang="zh-CN" sz="4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()</a:t>
            </a:r>
            <a:endParaRPr lang="zh-CN" altLang="en-US" sz="40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99CBB02-F1BF-4269-86BA-EC23A64E0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" y="594397"/>
            <a:ext cx="3495043" cy="6386320"/>
          </a:xfrm>
          <a:prstGeom prst="rect">
            <a:avLst/>
          </a:prstGeom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6239652-5733-434F-8FAF-856E0E6FF3F9}"/>
              </a:ext>
            </a:extLst>
          </p:cNvPr>
          <p:cNvSpPr/>
          <p:nvPr/>
        </p:nvSpPr>
        <p:spPr>
          <a:xfrm>
            <a:off x="4297639" y="70263"/>
            <a:ext cx="1837085" cy="36195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Conv </a:t>
            </a:r>
            <a:r>
              <a:rPr lang="en-US" altLang="zh-CN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3x3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41BD2C13-8F59-4793-9CB4-0D347FD87082}"/>
              </a:ext>
            </a:extLst>
          </p:cNvPr>
          <p:cNvSpPr/>
          <p:nvPr/>
        </p:nvSpPr>
        <p:spPr>
          <a:xfrm>
            <a:off x="4705716" y="1099792"/>
            <a:ext cx="1020933" cy="35404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Pool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5889964-F0CB-48BD-86A8-80F870CAF649}"/>
              </a:ext>
            </a:extLst>
          </p:cNvPr>
          <p:cNvSpPr/>
          <p:nvPr/>
        </p:nvSpPr>
        <p:spPr>
          <a:xfrm>
            <a:off x="4705717" y="594397"/>
            <a:ext cx="1020933" cy="35404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zh-CN" altLang="en-US" sz="20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35757B8-6F2D-4423-A394-C751CA45092A}"/>
              </a:ext>
            </a:extLst>
          </p:cNvPr>
          <p:cNvCxnSpPr>
            <a:stCxn id="15" idx="2"/>
            <a:endCxn id="13" idx="0"/>
          </p:cNvCxnSpPr>
          <p:nvPr/>
        </p:nvCxnSpPr>
        <p:spPr>
          <a:xfrm flipH="1">
            <a:off x="5216182" y="948440"/>
            <a:ext cx="1" cy="15135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AA986FED-4AAB-47E8-9E84-1A64A6FB2599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5216183" y="432221"/>
            <a:ext cx="0" cy="16217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5DE9440D-D365-4847-97B0-94EEB64CE83B}"/>
              </a:ext>
            </a:extLst>
          </p:cNvPr>
          <p:cNvSpPr/>
          <p:nvPr/>
        </p:nvSpPr>
        <p:spPr>
          <a:xfrm>
            <a:off x="4297639" y="1636172"/>
            <a:ext cx="1837085" cy="36195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Conv </a:t>
            </a:r>
            <a:r>
              <a:rPr lang="en-US" altLang="zh-CN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3x3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F3D0F2AA-DE14-44C8-89E3-3989867FDE60}"/>
              </a:ext>
            </a:extLst>
          </p:cNvPr>
          <p:cNvSpPr/>
          <p:nvPr/>
        </p:nvSpPr>
        <p:spPr>
          <a:xfrm>
            <a:off x="4705715" y="2665700"/>
            <a:ext cx="1020933" cy="35404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Pool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E4DFA68C-1CE6-46B4-9BAA-D7219DAAEC2F}"/>
              </a:ext>
            </a:extLst>
          </p:cNvPr>
          <p:cNvSpPr/>
          <p:nvPr/>
        </p:nvSpPr>
        <p:spPr>
          <a:xfrm>
            <a:off x="4705716" y="2160306"/>
            <a:ext cx="1020933" cy="35404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zh-CN" altLang="en-US" sz="20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280969EF-347C-4003-8B09-7F4C983170BF}"/>
              </a:ext>
            </a:extLst>
          </p:cNvPr>
          <p:cNvCxnSpPr>
            <a:stCxn id="26" idx="2"/>
            <a:endCxn id="25" idx="0"/>
          </p:cNvCxnSpPr>
          <p:nvPr/>
        </p:nvCxnSpPr>
        <p:spPr>
          <a:xfrm flipH="1">
            <a:off x="5216181" y="2514349"/>
            <a:ext cx="1" cy="15135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34010F81-02CE-4590-A223-C08DEB727AC6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5216182" y="1998129"/>
            <a:ext cx="0" cy="16217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5282884B-1D13-4FD3-96C9-54B3711EA91A}"/>
              </a:ext>
            </a:extLst>
          </p:cNvPr>
          <p:cNvSpPr/>
          <p:nvPr/>
        </p:nvSpPr>
        <p:spPr>
          <a:xfrm>
            <a:off x="4297639" y="3204332"/>
            <a:ext cx="1837085" cy="36195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Conv </a:t>
            </a:r>
            <a:r>
              <a:rPr lang="en-US" altLang="zh-CN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3x3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E09C3AB7-4F08-449E-A9CF-FA7877C0AEB7}"/>
              </a:ext>
            </a:extLst>
          </p:cNvPr>
          <p:cNvSpPr/>
          <p:nvPr/>
        </p:nvSpPr>
        <p:spPr>
          <a:xfrm>
            <a:off x="4705714" y="4233861"/>
            <a:ext cx="1020933" cy="35404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Pool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7C927D33-C5A1-4013-983E-E8D16C187EAC}"/>
              </a:ext>
            </a:extLst>
          </p:cNvPr>
          <p:cNvSpPr/>
          <p:nvPr/>
        </p:nvSpPr>
        <p:spPr>
          <a:xfrm>
            <a:off x="4705715" y="3728467"/>
            <a:ext cx="1020933" cy="35404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zh-CN" altLang="en-US" sz="20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515495AC-AAD8-4A53-9F2F-E7EAE8A63C57}"/>
              </a:ext>
            </a:extLst>
          </p:cNvPr>
          <p:cNvCxnSpPr>
            <a:cxnSpLocks/>
            <a:stCxn id="31" idx="2"/>
            <a:endCxn id="30" idx="0"/>
          </p:cNvCxnSpPr>
          <p:nvPr/>
        </p:nvCxnSpPr>
        <p:spPr>
          <a:xfrm flipH="1">
            <a:off x="5216180" y="4082509"/>
            <a:ext cx="1" cy="15135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D1EC1EB1-9D88-4E85-BB0F-CAB9169E925D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>
            <a:off x="5216181" y="3566290"/>
            <a:ext cx="0" cy="16217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8D31F693-BB4C-4314-805E-45C333493067}"/>
              </a:ext>
            </a:extLst>
          </p:cNvPr>
          <p:cNvCxnSpPr>
            <a:cxnSpLocks/>
          </p:cNvCxnSpPr>
          <p:nvPr/>
        </p:nvCxnSpPr>
        <p:spPr>
          <a:xfrm>
            <a:off x="5216180" y="1473995"/>
            <a:ext cx="0" cy="16217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A54BA98B-8A7B-4A35-9B48-F828B73F15D5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5216180" y="3019743"/>
            <a:ext cx="1" cy="18458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71011ADC-1AE3-43AC-88BC-D315D7BDC980}"/>
              </a:ext>
            </a:extLst>
          </p:cNvPr>
          <p:cNvCxnSpPr>
            <a:cxnSpLocks/>
          </p:cNvCxnSpPr>
          <p:nvPr/>
        </p:nvCxnSpPr>
        <p:spPr>
          <a:xfrm>
            <a:off x="10520930" y="915"/>
            <a:ext cx="0" cy="1617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08533145-3EC3-48BB-ACC7-E1E8F217922E}"/>
              </a:ext>
            </a:extLst>
          </p:cNvPr>
          <p:cNvSpPr/>
          <p:nvPr/>
        </p:nvSpPr>
        <p:spPr>
          <a:xfrm>
            <a:off x="9044442" y="152266"/>
            <a:ext cx="2952975" cy="2639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FC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AC3FB0EE-2D79-4BE0-BF5D-858C58CB8D65}"/>
              </a:ext>
            </a:extLst>
          </p:cNvPr>
          <p:cNvSpPr/>
          <p:nvPr/>
        </p:nvSpPr>
        <p:spPr>
          <a:xfrm>
            <a:off x="10010463" y="437547"/>
            <a:ext cx="1020933" cy="20538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Pool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23491014-5F0F-4FF8-8898-CB83FE87DEDC}"/>
              </a:ext>
            </a:extLst>
          </p:cNvPr>
          <p:cNvSpPr/>
          <p:nvPr/>
        </p:nvSpPr>
        <p:spPr>
          <a:xfrm>
            <a:off x="9036633" y="661063"/>
            <a:ext cx="2952975" cy="2409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FC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6ADD762-8983-43C2-B849-8D64F9F87052}"/>
              </a:ext>
            </a:extLst>
          </p:cNvPr>
          <p:cNvSpPr/>
          <p:nvPr/>
        </p:nvSpPr>
        <p:spPr>
          <a:xfrm flipH="1" flipV="1">
            <a:off x="8933421" y="146614"/>
            <a:ext cx="3119482" cy="1324952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14AAEE49-93BE-4107-990F-BC76E2A463D8}"/>
              </a:ext>
            </a:extLst>
          </p:cNvPr>
          <p:cNvSpPr/>
          <p:nvPr/>
        </p:nvSpPr>
        <p:spPr>
          <a:xfrm>
            <a:off x="10010463" y="905481"/>
            <a:ext cx="1020933" cy="20538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Pool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6F5F9C15-92CD-421F-9F90-74B5F0D4538A}"/>
              </a:ext>
            </a:extLst>
          </p:cNvPr>
          <p:cNvSpPr/>
          <p:nvPr/>
        </p:nvSpPr>
        <p:spPr>
          <a:xfrm>
            <a:off x="9036633" y="1147892"/>
            <a:ext cx="2952975" cy="2409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FC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59F73105-8D80-4158-BE8F-D816B2FDCB43}"/>
              </a:ext>
            </a:extLst>
          </p:cNvPr>
          <p:cNvCxnSpPr>
            <a:cxnSpLocks/>
          </p:cNvCxnSpPr>
          <p:nvPr/>
        </p:nvCxnSpPr>
        <p:spPr>
          <a:xfrm>
            <a:off x="10513121" y="1489702"/>
            <a:ext cx="1" cy="18458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32166B28-F84B-4E05-8477-907D9A6700F4}"/>
              </a:ext>
            </a:extLst>
          </p:cNvPr>
          <p:cNvSpPr/>
          <p:nvPr/>
        </p:nvSpPr>
        <p:spPr>
          <a:xfrm>
            <a:off x="9979919" y="1653470"/>
            <a:ext cx="1020933" cy="253549"/>
          </a:xfrm>
          <a:prstGeom prst="roundRect">
            <a:avLst/>
          </a:prstGeom>
          <a:solidFill>
            <a:srgbClr val="FFCC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3E631258-5239-4DEA-824D-ABFD6E13E4E8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5216181" y="4587904"/>
            <a:ext cx="0" cy="19219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F8F5BD99-841F-4C61-8859-947E13066DEC}"/>
              </a:ext>
            </a:extLst>
          </p:cNvPr>
          <p:cNvSpPr/>
          <p:nvPr/>
        </p:nvSpPr>
        <p:spPr>
          <a:xfrm>
            <a:off x="7064962" y="316989"/>
            <a:ext cx="1020933" cy="35404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BN()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29E31D10-DEBA-4F99-B927-9843DEEB4E9E}"/>
              </a:ext>
            </a:extLst>
          </p:cNvPr>
          <p:cNvCxnSpPr>
            <a:cxnSpLocks/>
            <a:stCxn id="50" idx="1"/>
          </p:cNvCxnSpPr>
          <p:nvPr/>
        </p:nvCxnSpPr>
        <p:spPr>
          <a:xfrm flipH="1">
            <a:off x="5228723" y="494011"/>
            <a:ext cx="1836239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D43DED59-545F-4E03-8C39-DFD16E9135D4}"/>
              </a:ext>
            </a:extLst>
          </p:cNvPr>
          <p:cNvSpPr/>
          <p:nvPr/>
        </p:nvSpPr>
        <p:spPr>
          <a:xfrm>
            <a:off x="7053581" y="1874330"/>
            <a:ext cx="1020933" cy="35404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BN()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88F41C21-FFAF-4324-820B-B5BA4312F391}"/>
              </a:ext>
            </a:extLst>
          </p:cNvPr>
          <p:cNvCxnSpPr>
            <a:cxnSpLocks/>
            <a:stCxn id="55" idx="1"/>
          </p:cNvCxnSpPr>
          <p:nvPr/>
        </p:nvCxnSpPr>
        <p:spPr>
          <a:xfrm flipH="1">
            <a:off x="5217342" y="2051352"/>
            <a:ext cx="1836239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372A7327-9AE0-47F9-BC93-E250B0B04D9C}"/>
              </a:ext>
            </a:extLst>
          </p:cNvPr>
          <p:cNvSpPr/>
          <p:nvPr/>
        </p:nvSpPr>
        <p:spPr>
          <a:xfrm>
            <a:off x="7100956" y="3429000"/>
            <a:ext cx="1020933" cy="35404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BN()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C415D031-4FB8-4D1B-81EC-F9E6510AD1E2}"/>
              </a:ext>
            </a:extLst>
          </p:cNvPr>
          <p:cNvCxnSpPr>
            <a:cxnSpLocks/>
            <a:stCxn id="57" idx="1"/>
          </p:cNvCxnSpPr>
          <p:nvPr/>
        </p:nvCxnSpPr>
        <p:spPr>
          <a:xfrm flipH="1">
            <a:off x="5264717" y="3606022"/>
            <a:ext cx="1836239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481DBE98-6F23-4F2A-AAAD-DD4AC0D55C6D}"/>
              </a:ext>
            </a:extLst>
          </p:cNvPr>
          <p:cNvSpPr txBox="1"/>
          <p:nvPr/>
        </p:nvSpPr>
        <p:spPr>
          <a:xfrm>
            <a:off x="9044442" y="2230715"/>
            <a:ext cx="2961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Batch Normalization()</a:t>
            </a:r>
            <a:endParaRPr lang="zh-CN" altLang="en-US" sz="2400" i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25FC5626-AE72-4B54-A0D3-420FB8C4C537}"/>
              </a:ext>
            </a:extLst>
          </p:cNvPr>
          <p:cNvSpPr txBox="1"/>
          <p:nvPr/>
        </p:nvSpPr>
        <p:spPr>
          <a:xfrm>
            <a:off x="7238168" y="941879"/>
            <a:ext cx="15103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56.8%</a:t>
            </a:r>
            <a:endParaRPr lang="zh-CN" altLang="en-US" sz="40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181CD8A-A9EA-4745-BAA0-E17354F0AD57}"/>
              </a:ext>
            </a:extLst>
          </p:cNvPr>
          <p:cNvSpPr txBox="1"/>
          <p:nvPr/>
        </p:nvSpPr>
        <p:spPr>
          <a:xfrm>
            <a:off x="36926" y="-87300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  <a:endParaRPr lang="zh-CN" altLang="zh-CN" sz="4000" b="1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91A18FE-A500-443C-B31B-0C0D345DC3EE}"/>
              </a:ext>
            </a:extLst>
          </p:cNvPr>
          <p:cNvSpPr/>
          <p:nvPr/>
        </p:nvSpPr>
        <p:spPr>
          <a:xfrm>
            <a:off x="793916" y="1695566"/>
            <a:ext cx="2548204" cy="21145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2DD5F11-C3E4-46D3-BD15-9556CDF5FA5F}"/>
              </a:ext>
            </a:extLst>
          </p:cNvPr>
          <p:cNvSpPr/>
          <p:nvPr/>
        </p:nvSpPr>
        <p:spPr>
          <a:xfrm>
            <a:off x="789015" y="2511288"/>
            <a:ext cx="2548204" cy="21145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D76C7652-D490-40FB-98FB-8AAAF7989400}"/>
              </a:ext>
            </a:extLst>
          </p:cNvPr>
          <p:cNvSpPr/>
          <p:nvPr/>
        </p:nvSpPr>
        <p:spPr>
          <a:xfrm>
            <a:off x="831316" y="3298711"/>
            <a:ext cx="2548204" cy="21145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43F4B48-FCEF-4A06-A5B8-C9FA9CCBCEFC}"/>
              </a:ext>
            </a:extLst>
          </p:cNvPr>
          <p:cNvSpPr/>
          <p:nvPr/>
        </p:nvSpPr>
        <p:spPr>
          <a:xfrm>
            <a:off x="8889713" y="2705110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提高网络的泛化能力。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E3F147C-7DBE-4C5C-B887-5ABA230284AF}"/>
              </a:ext>
            </a:extLst>
          </p:cNvPr>
          <p:cNvSpPr/>
          <p:nvPr/>
        </p:nvSpPr>
        <p:spPr>
          <a:xfrm>
            <a:off x="8279013" y="3728206"/>
            <a:ext cx="432395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步骤：</a:t>
            </a:r>
            <a:endParaRPr lang="en-US" altLang="zh-C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均值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=&gt;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方差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=&gt;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数据正态化</a:t>
            </a:r>
            <a:endParaRPr lang="en-US" altLang="zh-C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=&gt;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训练参数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γβ</a:t>
            </a:r>
            <a:b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</a:b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=&gt;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输出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通过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γβ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线性变换得新值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C878D50-6185-45AB-BF99-203F97708C75}"/>
              </a:ext>
            </a:extLst>
          </p:cNvPr>
          <p:cNvSpPr/>
          <p:nvPr/>
        </p:nvSpPr>
        <p:spPr>
          <a:xfrm>
            <a:off x="8314015" y="3144356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解决问题：梯度消失、爆炸</a:t>
            </a:r>
          </a:p>
        </p:txBody>
      </p:sp>
      <p:pic>
        <p:nvPicPr>
          <p:cNvPr id="1026" name="Picture 2" descr="å¨è¿éæå¥å¾çæè¿°">
            <a:extLst>
              <a:ext uri="{FF2B5EF4-FFF2-40B4-BE49-F238E27FC236}">
                <a16:creationId xmlns:a16="http://schemas.microsoft.com/office/drawing/2014/main" id="{7F7AD0F5-9CB6-4BFB-958F-0B7FCF25F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636" y="4614423"/>
            <a:ext cx="4051197" cy="228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139E7480-BC42-4306-BA0F-BB0B2A9302E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373" y="1897886"/>
            <a:ext cx="9042069" cy="493058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551BBB5-A5D1-4056-9FC2-2A2AD3237387}"/>
              </a:ext>
            </a:extLst>
          </p:cNvPr>
          <p:cNvSpPr/>
          <p:nvPr/>
        </p:nvSpPr>
        <p:spPr>
          <a:xfrm>
            <a:off x="5157023" y="6581733"/>
            <a:ext cx="69951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《Batch Normalization: Accelerating Deep Network Training by Reducing Internal》</a:t>
            </a:r>
            <a:endParaRPr lang="zh-CN" altLang="en-US" sz="1600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D16186C8-1FC3-4C91-BC5E-A656481F8E78}"/>
              </a:ext>
            </a:extLst>
          </p:cNvPr>
          <p:cNvSpPr/>
          <p:nvPr/>
        </p:nvSpPr>
        <p:spPr>
          <a:xfrm>
            <a:off x="11353309" y="63294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Google</a:t>
            </a:r>
            <a:endParaRPr lang="zh-CN" altLang="en-US" sz="16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8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2" grpId="0" animBg="1"/>
      <p:bldP spid="53" grpId="0" animBg="1"/>
      <p:bldP spid="5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>
            <a:extLst>
              <a:ext uri="{FF2B5EF4-FFF2-40B4-BE49-F238E27FC236}">
                <a16:creationId xmlns:a16="http://schemas.microsoft.com/office/drawing/2014/main" id="{3876F9F8-4F6A-4B3D-9CD4-584BBDC94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6" y="4377615"/>
            <a:ext cx="8771467" cy="248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395724B-587E-4DD3-8814-79E9F6A6691A}"/>
              </a:ext>
            </a:extLst>
          </p:cNvPr>
          <p:cNvSpPr txBox="1"/>
          <p:nvPr/>
        </p:nvSpPr>
        <p:spPr>
          <a:xfrm>
            <a:off x="517782" y="-61111"/>
            <a:ext cx="33473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VGG——</a:t>
            </a:r>
            <a:r>
              <a:rPr lang="zh-CN" altLang="en-US" sz="4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更深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181CD8A-A9EA-4745-BAA0-E17354F0AD57}"/>
              </a:ext>
            </a:extLst>
          </p:cNvPr>
          <p:cNvSpPr txBox="1"/>
          <p:nvPr/>
        </p:nvSpPr>
        <p:spPr>
          <a:xfrm>
            <a:off x="36926" y="-87300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  <a:endParaRPr lang="zh-CN" altLang="zh-CN" sz="4000" b="1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551BBB5-A5D1-4056-9FC2-2A2AD3237387}"/>
              </a:ext>
            </a:extLst>
          </p:cNvPr>
          <p:cNvSpPr/>
          <p:nvPr/>
        </p:nvSpPr>
        <p:spPr>
          <a:xfrm>
            <a:off x="5952890" y="6519446"/>
            <a:ext cx="69951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《Very Deep Convolutional Networks for Large-Scale Image Recognition》</a:t>
            </a:r>
            <a:endParaRPr lang="zh-CN" altLang="en-US" sz="1600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D16186C8-1FC3-4C91-BC5E-A656481F8E78}"/>
              </a:ext>
            </a:extLst>
          </p:cNvPr>
          <p:cNvSpPr/>
          <p:nvPr/>
        </p:nvSpPr>
        <p:spPr>
          <a:xfrm>
            <a:off x="11289029" y="6243179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牛津大学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8190F04A-0BF2-4C8D-8612-A5E51C3DF8C2}"/>
              </a:ext>
            </a:extLst>
          </p:cNvPr>
          <p:cNvSpPr/>
          <p:nvPr/>
        </p:nvSpPr>
        <p:spPr>
          <a:xfrm>
            <a:off x="10242107" y="-61111"/>
            <a:ext cx="2093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2014</a:t>
            </a:r>
            <a:r>
              <a:rPr lang="zh-CN" alt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ILSVRC</a:t>
            </a:r>
            <a:r>
              <a:rPr lang="zh-CN" alt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亚军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9A0FA7F8-4272-4000-9396-DB6FB8185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613" y="303632"/>
            <a:ext cx="4792907" cy="4848639"/>
          </a:xfrm>
          <a:prstGeom prst="rect">
            <a:avLst/>
          </a:prstGeom>
        </p:spPr>
      </p:pic>
      <p:sp>
        <p:nvSpPr>
          <p:cNvPr id="62" name="文本框 61">
            <a:extLst>
              <a:ext uri="{FF2B5EF4-FFF2-40B4-BE49-F238E27FC236}">
                <a16:creationId xmlns:a16="http://schemas.microsoft.com/office/drawing/2014/main" id="{EEF58872-AE1A-43B9-9DD1-C9792C074A93}"/>
              </a:ext>
            </a:extLst>
          </p:cNvPr>
          <p:cNvSpPr txBox="1"/>
          <p:nvPr/>
        </p:nvSpPr>
        <p:spPr>
          <a:xfrm>
            <a:off x="6679912" y="-87300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提供了一系列深度网络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237E0B0E-4BED-4387-95C2-C3DDDCFA9748}"/>
              </a:ext>
            </a:extLst>
          </p:cNvPr>
          <p:cNvSpPr txBox="1"/>
          <p:nvPr/>
        </p:nvSpPr>
        <p:spPr>
          <a:xfrm>
            <a:off x="303780" y="657761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本项目中</a:t>
            </a:r>
            <a:r>
              <a:rPr lang="zh-CN" alt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性能不佳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，且训练耗时较长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8CC8EF66-65B0-4EFD-A87C-567C89446C5F}"/>
              </a:ext>
            </a:extLst>
          </p:cNvPr>
          <p:cNvSpPr txBox="1"/>
          <p:nvPr/>
        </p:nvSpPr>
        <p:spPr>
          <a:xfrm>
            <a:off x="303780" y="1218156"/>
            <a:ext cx="4036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VGG-11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只能勉强达到</a:t>
            </a:r>
            <a:r>
              <a:rPr lang="en-US" altLang="zh-CN" sz="32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45%</a:t>
            </a:r>
            <a:endParaRPr lang="zh-CN" altLang="en-US" sz="28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43E89A4-5E4F-435E-9D29-5B7108D026CA}"/>
              </a:ext>
            </a:extLst>
          </p:cNvPr>
          <p:cNvSpPr/>
          <p:nvPr/>
        </p:nvSpPr>
        <p:spPr>
          <a:xfrm>
            <a:off x="107394" y="1705729"/>
            <a:ext cx="739068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>
              <a:spcAft>
                <a:spcPts val="0"/>
              </a:spcAft>
            </a:pPr>
            <a:r>
              <a:rPr lang="zh-CN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·特点：</a:t>
            </a:r>
          </a:p>
          <a:p>
            <a:pPr marL="342900" indent="-342900">
              <a:spcAft>
                <a:spcPts val="0"/>
              </a:spcAft>
              <a:buAutoNum type="arabicPeriod"/>
            </a:pPr>
            <a:r>
              <a:rPr lang="zh-CN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结构简洁，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层卷积层、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层全连接层、</a:t>
            </a:r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softmax</a:t>
            </a:r>
            <a:r>
              <a:rPr lang="zh-CN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输出层构成，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zh-CN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层与层之间使用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max-pooling</a:t>
            </a:r>
            <a:r>
              <a:rPr lang="zh-CN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（最大化池）分开，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zh-CN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所有隐层的激活单元都采用</a:t>
            </a:r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ReLU</a:t>
            </a:r>
            <a:r>
              <a:rPr lang="zh-CN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函数。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2.</a:t>
            </a:r>
            <a:r>
              <a:rPr lang="zh-CN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多个小卷积核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3x3</a:t>
            </a:r>
            <a:r>
              <a:rPr lang="zh-CN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卷积层代替一个大卷积核的卷积层，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zh-CN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一可以减少参数，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并</a:t>
            </a:r>
            <a:r>
              <a:rPr lang="zh-CN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相当于进行了更多的非线性映射。</a:t>
            </a:r>
            <a:endParaRPr lang="zh-CN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48" name="矩形 2047">
            <a:extLst>
              <a:ext uri="{FF2B5EF4-FFF2-40B4-BE49-F238E27FC236}">
                <a16:creationId xmlns:a16="http://schemas.microsoft.com/office/drawing/2014/main" id="{901101F2-A60D-4A30-94A8-D46823C38523}"/>
              </a:ext>
            </a:extLst>
          </p:cNvPr>
          <p:cNvSpPr/>
          <p:nvPr/>
        </p:nvSpPr>
        <p:spPr>
          <a:xfrm>
            <a:off x="3640594" y="349903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333333"/>
                </a:solidFill>
                <a:latin typeface="-apple-system"/>
              </a:rPr>
              <a:t>通过增加深度能有效地提升性能</a:t>
            </a:r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0A3B71BE-C58C-442D-B16E-531B5FEAA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20596"/>
            <a:ext cx="9669482" cy="568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4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638519" y="928538"/>
            <a:ext cx="2948473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01663" y="65170"/>
            <a:ext cx="1422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</a:p>
        </p:txBody>
      </p:sp>
      <p:sp>
        <p:nvSpPr>
          <p:cNvPr id="14" name="流程图: 合并 13"/>
          <p:cNvSpPr/>
          <p:nvPr/>
        </p:nvSpPr>
        <p:spPr>
          <a:xfrm>
            <a:off x="7954550" y="2035"/>
            <a:ext cx="2515535" cy="2168688"/>
          </a:xfrm>
          <a:prstGeom prst="flowChartMerge">
            <a:avLst/>
          </a:prstGeom>
          <a:solidFill>
            <a:srgbClr val="E16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流程图: 合并 16"/>
          <p:cNvSpPr/>
          <p:nvPr/>
        </p:nvSpPr>
        <p:spPr>
          <a:xfrm rot="10800000">
            <a:off x="9212317" y="0"/>
            <a:ext cx="2515535" cy="2168688"/>
          </a:xfrm>
          <a:prstGeom prst="flowChartMerg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流程图: 合并 17"/>
          <p:cNvSpPr/>
          <p:nvPr/>
        </p:nvSpPr>
        <p:spPr>
          <a:xfrm>
            <a:off x="11395444" y="1481963"/>
            <a:ext cx="796556" cy="686725"/>
          </a:xfrm>
          <a:prstGeom prst="flowChartMerge">
            <a:avLst/>
          </a:prstGeom>
          <a:solidFill>
            <a:srgbClr val="59D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流程图: 合并 18"/>
          <p:cNvSpPr/>
          <p:nvPr/>
        </p:nvSpPr>
        <p:spPr>
          <a:xfrm rot="10800000">
            <a:off x="7954549" y="2168688"/>
            <a:ext cx="2515535" cy="2168688"/>
          </a:xfrm>
          <a:prstGeom prst="flowChartMerge">
            <a:avLst/>
          </a:prstGeom>
          <a:solidFill>
            <a:srgbClr val="4A5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合并 19"/>
          <p:cNvSpPr/>
          <p:nvPr/>
        </p:nvSpPr>
        <p:spPr>
          <a:xfrm>
            <a:off x="9845040" y="4479163"/>
            <a:ext cx="625044" cy="538861"/>
          </a:xfrm>
          <a:prstGeom prst="flowChartMerge">
            <a:avLst/>
          </a:prstGeom>
          <a:solidFill>
            <a:srgbClr val="DA6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流程图: 合并 20"/>
          <p:cNvSpPr/>
          <p:nvPr/>
        </p:nvSpPr>
        <p:spPr>
          <a:xfrm>
            <a:off x="10705998" y="4124356"/>
            <a:ext cx="494178" cy="426040"/>
          </a:xfrm>
          <a:prstGeom prst="flowChartMerge">
            <a:avLst/>
          </a:prstGeom>
          <a:solidFill>
            <a:srgbClr val="F8C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347541" y="1025290"/>
            <a:ext cx="867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ea typeface="黑体" panose="02010609060101010101" pitchFamily="49" charset="-122"/>
              </a:rPr>
              <a:t>01</a:t>
            </a:r>
            <a:endParaRPr lang="zh-CN" alt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71" name="文本占位符 2"/>
          <p:cNvSpPr txBox="1"/>
          <p:nvPr/>
        </p:nvSpPr>
        <p:spPr>
          <a:xfrm>
            <a:off x="1983161" y="1321822"/>
            <a:ext cx="5225359" cy="33843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8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/>
                <a:ea typeface="微软雅黑" panose="020B0503020204020204" charset="-122"/>
              </a:rPr>
              <a:t>（回顾）项目内容、项目成果</a:t>
            </a:r>
          </a:p>
        </p:txBody>
      </p:sp>
      <p:sp>
        <p:nvSpPr>
          <p:cNvPr id="74" name="文本占位符 8"/>
          <p:cNvSpPr txBox="1"/>
          <p:nvPr/>
        </p:nvSpPr>
        <p:spPr>
          <a:xfrm>
            <a:off x="2205755" y="3829671"/>
            <a:ext cx="4491026" cy="44515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1" lang="zh-CN" altLang="en-US" sz="2800" b="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/>
                <a:ea typeface="微软雅黑" panose="020B0503020204020204" charset="-122"/>
              </a:rPr>
              <a:t>项目核心</a:t>
            </a:r>
            <a:r>
              <a:rPr kumimoji="1" lang="en-US" altLang="zh-CN" sz="2800" b="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/>
                <a:ea typeface="微软雅黑" panose="020B0503020204020204" charset="-122"/>
              </a:rPr>
              <a:t>——</a:t>
            </a:r>
            <a:r>
              <a:rPr kumimoji="1" lang="zh-CN" altLang="en-US" sz="2800" b="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/>
                <a:ea typeface="微软雅黑" panose="020B0503020204020204" charset="-122"/>
              </a:rPr>
              <a:t>卷积神经网络</a:t>
            </a:r>
            <a:endParaRPr kumimoji="1" lang="zh-CN" altLang="en-US" sz="2800" b="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/>
              <a:ea typeface="微软雅黑" panose="020B0503020204020204" charset="-122"/>
              <a:hlinkClick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75" name="文本占位符 10"/>
          <p:cNvSpPr txBox="1"/>
          <p:nvPr/>
        </p:nvSpPr>
        <p:spPr>
          <a:xfrm>
            <a:off x="2205755" y="4883185"/>
            <a:ext cx="3890245" cy="69703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8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/>
                <a:ea typeface="微软雅黑" panose="020B0503020204020204" charset="-122"/>
              </a:rPr>
              <a:t>缺点与改进</a:t>
            </a:r>
          </a:p>
        </p:txBody>
      </p:sp>
      <p:sp>
        <p:nvSpPr>
          <p:cNvPr id="46" name="矩形 45"/>
          <p:cNvSpPr/>
          <p:nvPr/>
        </p:nvSpPr>
        <p:spPr>
          <a:xfrm>
            <a:off x="1338210" y="3582679"/>
            <a:ext cx="8675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4800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ea typeface="黑体" panose="02010609060101010101" pitchFamily="49" charset="-122"/>
              </a:rPr>
              <a:t>03</a:t>
            </a:r>
            <a:endParaRPr lang="zh-CN" altLang="en-US" sz="4800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338210" y="4776970"/>
            <a:ext cx="8675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4800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ea typeface="黑体" panose="02010609060101010101" pitchFamily="49" charset="-122"/>
              </a:rPr>
              <a:t>04</a:t>
            </a:r>
            <a:endParaRPr lang="zh-CN" altLang="en-US" sz="4800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2" name="文本占位符 8">
            <a:extLst>
              <a:ext uri="{FF2B5EF4-FFF2-40B4-BE49-F238E27FC236}">
                <a16:creationId xmlns:a16="http://schemas.microsoft.com/office/drawing/2014/main" id="{AE260E5E-86B5-412F-ABFE-A32AD3A13A0E}"/>
              </a:ext>
            </a:extLst>
          </p:cNvPr>
          <p:cNvSpPr txBox="1"/>
          <p:nvPr/>
        </p:nvSpPr>
        <p:spPr>
          <a:xfrm>
            <a:off x="2205755" y="2559671"/>
            <a:ext cx="4491026" cy="44515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1" lang="zh-CN" altLang="en-US" sz="28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/>
                <a:ea typeface="微软雅黑" panose="020B0503020204020204" charset="-122"/>
              </a:rPr>
              <a:t>产品展示</a:t>
            </a:r>
            <a:endParaRPr kumimoji="1" lang="zh-CN" altLang="en-US" sz="2800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/>
              <a:ea typeface="微软雅黑" panose="020B0503020204020204" charset="-122"/>
              <a:hlinkClick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5B828D0-1309-4689-85B1-61DD711FDB8D}"/>
              </a:ext>
            </a:extLst>
          </p:cNvPr>
          <p:cNvSpPr/>
          <p:nvPr/>
        </p:nvSpPr>
        <p:spPr>
          <a:xfrm>
            <a:off x="1338210" y="2312679"/>
            <a:ext cx="8675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4800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ea typeface="黑体" panose="02010609060101010101" pitchFamily="49" charset="-122"/>
              </a:rPr>
              <a:t>02</a:t>
            </a:r>
            <a:endParaRPr lang="zh-CN" altLang="en-US" sz="4800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2ECB38A2-F09A-4A16-A041-A2244239D45D}"/>
              </a:ext>
            </a:extLst>
          </p:cNvPr>
          <p:cNvSpPr txBox="1"/>
          <p:nvPr/>
        </p:nvSpPr>
        <p:spPr>
          <a:xfrm>
            <a:off x="442638" y="-175500"/>
            <a:ext cx="25523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GoogLeNet</a:t>
            </a:r>
            <a:endParaRPr lang="zh-CN" altLang="en-US" sz="4000" i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60E5BF-2EF7-4E82-A2E1-205703EB8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9103" y="-2552"/>
            <a:ext cx="1842898" cy="707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66203047-F854-42DB-A2BF-708EDF1C62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88" t="29251" r="22513" b="9818"/>
          <a:stretch/>
        </p:blipFill>
        <p:spPr bwMode="auto">
          <a:xfrm>
            <a:off x="6306824" y="366780"/>
            <a:ext cx="4042279" cy="2420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8CBE75B-7289-412B-B86D-E24F3A672069}"/>
              </a:ext>
            </a:extLst>
          </p:cNvPr>
          <p:cNvSpPr txBox="1"/>
          <p:nvPr/>
        </p:nvSpPr>
        <p:spPr>
          <a:xfrm>
            <a:off x="6396956" y="2602749"/>
            <a:ext cx="2028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Inception V1</a:t>
            </a:r>
            <a:endParaRPr lang="zh-CN" altLang="en-US" sz="28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018186F-55AB-49ED-B047-F5D841789FD0}"/>
              </a:ext>
            </a:extLst>
          </p:cNvPr>
          <p:cNvSpPr txBox="1"/>
          <p:nvPr/>
        </p:nvSpPr>
        <p:spPr>
          <a:xfrm>
            <a:off x="0" y="-175500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4</a:t>
            </a:r>
            <a:endParaRPr lang="zh-CN" altLang="zh-CN" sz="4000" b="1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6AF8EEC-84D5-4C61-8B8C-B0E374861086}"/>
              </a:ext>
            </a:extLst>
          </p:cNvPr>
          <p:cNvSpPr/>
          <p:nvPr/>
        </p:nvSpPr>
        <p:spPr>
          <a:xfrm>
            <a:off x="8255260" y="-50939"/>
            <a:ext cx="2093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2014</a:t>
            </a:r>
            <a:r>
              <a:rPr lang="zh-CN" alt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ILSVRC</a:t>
            </a:r>
            <a:r>
              <a:rPr lang="zh-CN" alt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冠军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8C6636E-458E-41D3-9B46-1585D95B2C4F}"/>
              </a:ext>
            </a:extLst>
          </p:cNvPr>
          <p:cNvSpPr/>
          <p:nvPr/>
        </p:nvSpPr>
        <p:spPr>
          <a:xfrm>
            <a:off x="0" y="449176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深度</a:t>
            </a:r>
            <a:r>
              <a:rPr lang="en-US" altLang="zh-CN" sz="24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22</a:t>
            </a:r>
            <a:r>
              <a:rPr lang="zh-CN" altLang="en-US" sz="24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层，参数量却很少，</a:t>
            </a:r>
            <a:endParaRPr lang="en-US" altLang="zh-CN" sz="2400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i="1" dirty="0" err="1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GoogleNet</a:t>
            </a:r>
            <a:r>
              <a:rPr lang="zh-CN" altLang="en-US" sz="24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参数为</a:t>
            </a:r>
            <a:r>
              <a:rPr lang="en-US" altLang="zh-CN" sz="24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500</a:t>
            </a:r>
            <a:r>
              <a:rPr lang="zh-CN" altLang="en-US" sz="24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万个，</a:t>
            </a:r>
            <a:endParaRPr lang="en-US" altLang="zh-CN" sz="2400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i="1" dirty="0" err="1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AlexNet</a:t>
            </a:r>
            <a:r>
              <a:rPr lang="zh-CN" altLang="en-US" sz="24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</a:t>
            </a:r>
            <a:r>
              <a:rPr lang="en-US" altLang="zh-CN" sz="2400" i="1" dirty="0" err="1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GoogleNet</a:t>
            </a:r>
            <a:r>
              <a:rPr lang="zh-CN" altLang="en-US" sz="24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24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12</a:t>
            </a:r>
            <a:r>
              <a:rPr lang="zh-CN" altLang="en-US" sz="24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倍</a:t>
            </a:r>
            <a:endParaRPr lang="en-US" altLang="zh-CN" sz="2400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i="1" dirty="0" err="1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VGGNet</a:t>
            </a:r>
            <a:r>
              <a:rPr lang="zh-CN" altLang="en-US" sz="24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</a:t>
            </a:r>
            <a:r>
              <a:rPr lang="en-US" altLang="zh-CN" sz="2400" i="1" dirty="0" err="1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GoogleNet</a:t>
            </a:r>
            <a:r>
              <a:rPr lang="zh-CN" altLang="en-US" sz="24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24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36</a:t>
            </a:r>
            <a:r>
              <a:rPr lang="zh-CN" altLang="en-US" sz="24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倍</a:t>
            </a:r>
            <a:endParaRPr lang="en-US" altLang="zh-CN" sz="2400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400" i="1" dirty="0">
              <a:solidFill>
                <a:srgbClr val="333333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同时</a:t>
            </a:r>
            <a:r>
              <a:rPr lang="en-US" altLang="zh-CN" sz="2400" i="1" dirty="0" err="1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GoogLeNet</a:t>
            </a:r>
            <a:r>
              <a:rPr lang="zh-CN" altLang="en-US" sz="24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的性能却更加优越。</a:t>
            </a:r>
            <a:endParaRPr lang="en-US" altLang="zh-CN" sz="2400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因此，</a:t>
            </a:r>
            <a:r>
              <a:rPr lang="en-US" altLang="zh-CN" sz="2400" i="1" dirty="0" err="1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GoogleNet</a:t>
            </a:r>
            <a:r>
              <a:rPr lang="zh-CN" altLang="en-US" sz="24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是非常好的选择</a:t>
            </a:r>
          </a:p>
          <a:p>
            <a:endParaRPr lang="en-US" altLang="zh-CN" sz="2400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5566090-B296-4A27-A4A2-49D005F0AC5F}"/>
              </a:ext>
            </a:extLst>
          </p:cNvPr>
          <p:cNvSpPr/>
          <p:nvPr/>
        </p:nvSpPr>
        <p:spPr>
          <a:xfrm>
            <a:off x="6830191" y="3429000"/>
            <a:ext cx="377539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构造一种“基础神经元”结构</a:t>
            </a:r>
            <a:endParaRPr lang="en-US" altLang="zh-CN" sz="20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实现网络结构的</a:t>
            </a:r>
            <a:r>
              <a:rPr lang="zh-CN" altLang="en-US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稀疏性</a:t>
            </a:r>
            <a:r>
              <a:rPr lang="zh-CN" altLang="en-US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，</a:t>
            </a:r>
            <a:endParaRPr lang="en-US" altLang="zh-CN" sz="20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同时能够利用</a:t>
            </a:r>
            <a:r>
              <a:rPr lang="zh-CN" altLang="en-US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密集矩阵</a:t>
            </a:r>
            <a:r>
              <a:rPr lang="zh-CN" altLang="en-US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的高性能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697BA9C-DB00-40AD-9AEC-F76008D40244}"/>
              </a:ext>
            </a:extLst>
          </p:cNvPr>
          <p:cNvSpPr/>
          <p:nvPr/>
        </p:nvSpPr>
        <p:spPr>
          <a:xfrm>
            <a:off x="9277660" y="4562922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模块化</a:t>
            </a:r>
            <a:endParaRPr lang="zh-CN" altLang="en-US" sz="20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D75FD8D-BC75-4197-9DFF-8A49AB0EA292}"/>
              </a:ext>
            </a:extLst>
          </p:cNvPr>
          <p:cNvSpPr/>
          <p:nvPr/>
        </p:nvSpPr>
        <p:spPr>
          <a:xfrm>
            <a:off x="6253109" y="6383865"/>
            <a:ext cx="49295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average pooling</a:t>
            </a:r>
            <a:r>
              <a:rPr lang="zh-CN" altLang="zh-CN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平均池化来代替全连接层</a:t>
            </a:r>
            <a:endParaRPr lang="zh-CN" altLang="en-US" sz="20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52AB890-F6A9-4B8C-B02E-FED06890C2BD}"/>
              </a:ext>
            </a:extLst>
          </p:cNvPr>
          <p:cNvSpPr/>
          <p:nvPr/>
        </p:nvSpPr>
        <p:spPr>
          <a:xfrm>
            <a:off x="6866098" y="5049888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结构相对复杂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1A30F30-E82D-42F3-AEF3-263BD2EB2578}"/>
              </a:ext>
            </a:extLst>
          </p:cNvPr>
          <p:cNvSpPr txBox="1"/>
          <p:nvPr/>
        </p:nvSpPr>
        <p:spPr>
          <a:xfrm>
            <a:off x="9277660" y="2602749"/>
            <a:ext cx="583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V2</a:t>
            </a:r>
            <a:endParaRPr lang="zh-CN" altLang="en-US" sz="28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6910B3E-91F0-4F70-A7C8-99EEDF53B13F}"/>
              </a:ext>
            </a:extLst>
          </p:cNvPr>
          <p:cNvSpPr/>
          <p:nvPr/>
        </p:nvSpPr>
        <p:spPr>
          <a:xfrm>
            <a:off x="9937" y="5361938"/>
            <a:ext cx="65110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000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Inception V2</a:t>
            </a:r>
            <a:r>
              <a:rPr lang="zh-CN" altLang="en-US" sz="2000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：卷积分解</a:t>
            </a:r>
            <a:endParaRPr lang="en-US" altLang="zh-CN" sz="2000" i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0"/>
            <a:r>
              <a:rPr lang="zh-CN" altLang="en-US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任意</a:t>
            </a:r>
            <a:r>
              <a:rPr lang="en-US" altLang="zh-CN" sz="2000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nxn</a:t>
            </a:r>
            <a:r>
              <a:rPr lang="zh-CN" altLang="en-US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的卷积都可以通过</a:t>
            </a:r>
            <a:r>
              <a:rPr lang="en-US" altLang="zh-CN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1xn</a:t>
            </a:r>
            <a:r>
              <a:rPr lang="zh-CN" altLang="en-US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卷积后接</a:t>
            </a:r>
            <a:r>
              <a:rPr lang="en-US" altLang="zh-CN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nx1</a:t>
            </a:r>
            <a:r>
              <a:rPr lang="zh-CN" altLang="en-US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卷积来替代。</a:t>
            </a:r>
            <a:endParaRPr lang="en-US" altLang="zh-CN" sz="20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前期效果差，中度大小特征图效果才更好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604F14E3-B84D-4799-BDC5-24EEC4516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776" y="4495240"/>
            <a:ext cx="1226514" cy="122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CFBFA521-A34C-48D8-9037-B5A967D0E41F}"/>
              </a:ext>
            </a:extLst>
          </p:cNvPr>
          <p:cNvSpPr/>
          <p:nvPr/>
        </p:nvSpPr>
        <p:spPr>
          <a:xfrm>
            <a:off x="70391" y="6378182"/>
            <a:ext cx="5404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>
                <a:solidFill>
                  <a:srgbClr val="4D4D4D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《Going Deeper with Convolutions, 6.67% test error》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8F7A404F-A179-45E7-8ED7-7E04DD835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" y="-2552"/>
            <a:ext cx="5903092" cy="6948343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CE722D8A-4347-42F6-A1EE-3236126090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9620" y="2845420"/>
            <a:ext cx="6131163" cy="40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30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EB1C91B2-3794-486F-B1FC-7B2D048209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54105" y="1666754"/>
            <a:ext cx="9237895" cy="519124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ECB38A2-F09A-4A16-A041-A2244239D45D}"/>
              </a:ext>
            </a:extLst>
          </p:cNvPr>
          <p:cNvSpPr txBox="1"/>
          <p:nvPr/>
        </p:nvSpPr>
        <p:spPr>
          <a:xfrm>
            <a:off x="216172" y="-164225"/>
            <a:ext cx="25523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GoogLeNet</a:t>
            </a:r>
            <a:endParaRPr lang="zh-CN" altLang="en-US" sz="4000" i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D059EB6-45C3-40E2-9572-B6E50FFA364D}"/>
              </a:ext>
            </a:extLst>
          </p:cNvPr>
          <p:cNvSpPr txBox="1"/>
          <p:nvPr/>
        </p:nvSpPr>
        <p:spPr>
          <a:xfrm>
            <a:off x="8482720" y="3186982"/>
            <a:ext cx="15103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64.9%</a:t>
            </a:r>
            <a:endParaRPr lang="zh-CN" altLang="en-US" sz="40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7A4DA1F-7586-4569-B141-49AA87A53D9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6532" y="2677129"/>
            <a:ext cx="7015615" cy="337642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70984FA-3511-461C-90F5-39E878511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485" y="64244"/>
            <a:ext cx="10228289" cy="1967753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6F9173BC-62D0-48F9-B39D-B9383BDA5FCF}"/>
              </a:ext>
            </a:extLst>
          </p:cNvPr>
          <p:cNvSpPr txBox="1"/>
          <p:nvPr/>
        </p:nvSpPr>
        <p:spPr>
          <a:xfrm>
            <a:off x="-115642" y="-164225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4</a:t>
            </a:r>
            <a:endParaRPr lang="zh-CN" altLang="zh-CN" sz="4000" b="1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A5349EE-274A-4C8A-9E51-C58FCC3A7940}"/>
              </a:ext>
            </a:extLst>
          </p:cNvPr>
          <p:cNvSpPr txBox="1"/>
          <p:nvPr/>
        </p:nvSpPr>
        <p:spPr>
          <a:xfrm>
            <a:off x="302891" y="1726332"/>
            <a:ext cx="25779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ResNet-101</a:t>
            </a:r>
            <a:endParaRPr lang="zh-CN" altLang="en-US" sz="4000" i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7F48B0A-F200-46A8-B784-8BEA5BA67055}"/>
              </a:ext>
            </a:extLst>
          </p:cNvPr>
          <p:cNvSpPr txBox="1"/>
          <p:nvPr/>
        </p:nvSpPr>
        <p:spPr>
          <a:xfrm>
            <a:off x="-28923" y="172633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5</a:t>
            </a:r>
            <a:endParaRPr lang="zh-CN" altLang="zh-CN" sz="4000" b="1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CD5ABEB-0B05-40BA-88F3-0491361BBF96}"/>
              </a:ext>
            </a:extLst>
          </p:cNvPr>
          <p:cNvSpPr/>
          <p:nvPr/>
        </p:nvSpPr>
        <p:spPr>
          <a:xfrm>
            <a:off x="62747" y="2313219"/>
            <a:ext cx="64988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101</a:t>
            </a:r>
            <a:r>
              <a:rPr lang="zh-CN" altLang="en-US" sz="28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级别残差网络：深度太深，训练太难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AB75545-53B0-48CD-9145-4E6BCCC9F59E}"/>
              </a:ext>
            </a:extLst>
          </p:cNvPr>
          <p:cNvSpPr/>
          <p:nvPr/>
        </p:nvSpPr>
        <p:spPr>
          <a:xfrm>
            <a:off x="1299645" y="2938543"/>
            <a:ext cx="32399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Accuracy: 55</a:t>
            </a:r>
            <a:r>
              <a:rPr lang="en-US" altLang="zh-CN" sz="3200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zh-CN" altLang="en-US" sz="3200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83</a:t>
            </a:r>
            <a:r>
              <a:rPr lang="en-US" altLang="zh-CN" sz="3200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%</a:t>
            </a:r>
            <a:endParaRPr lang="zh-CN" altLang="en-US" sz="3200" i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BED0B4-56A2-432A-9709-C31A8D6F0924}"/>
              </a:ext>
            </a:extLst>
          </p:cNvPr>
          <p:cNvSpPr/>
          <p:nvPr/>
        </p:nvSpPr>
        <p:spPr>
          <a:xfrm>
            <a:off x="1299645" y="3401697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3200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12</a:t>
            </a:r>
            <a:r>
              <a:rPr lang="zh-CN" altLang="en-US" sz="3200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次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3891913-B37D-40AE-AF65-0DEAA55AA2F2}"/>
              </a:ext>
            </a:extLst>
          </p:cNvPr>
          <p:cNvSpPr/>
          <p:nvPr/>
        </p:nvSpPr>
        <p:spPr>
          <a:xfrm>
            <a:off x="0" y="472055"/>
            <a:ext cx="30315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基础模型性能最高</a:t>
            </a:r>
            <a:endParaRPr lang="zh-CN" altLang="en-US" sz="28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CC7F036-9ABD-49B9-B4CB-27E2A8DEE7AB}"/>
              </a:ext>
            </a:extLst>
          </p:cNvPr>
          <p:cNvSpPr/>
          <p:nvPr/>
        </p:nvSpPr>
        <p:spPr>
          <a:xfrm>
            <a:off x="-5279" y="853611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选择作为基础模型</a:t>
            </a:r>
            <a:endParaRPr lang="zh-CN" altLang="en-US" sz="28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DA8CE59-83E4-4582-B51C-6A9CEFE7013C}"/>
              </a:ext>
            </a:extLst>
          </p:cNvPr>
          <p:cNvSpPr/>
          <p:nvPr/>
        </p:nvSpPr>
        <p:spPr>
          <a:xfrm>
            <a:off x="696676" y="1282468"/>
            <a:ext cx="14253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baseline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2649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/>
      <p:bldP spid="2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2ECB38A2-F09A-4A16-A041-A2244239D45D}"/>
              </a:ext>
            </a:extLst>
          </p:cNvPr>
          <p:cNvSpPr txBox="1"/>
          <p:nvPr/>
        </p:nvSpPr>
        <p:spPr>
          <a:xfrm>
            <a:off x="382576" y="-19047"/>
            <a:ext cx="57134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细粒度</a:t>
            </a:r>
            <a:r>
              <a:rPr lang="en-US" altLang="zh-CN" sz="4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——Attention</a:t>
            </a:r>
            <a:r>
              <a:rPr lang="zh-CN" altLang="en-US" sz="4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机制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F9173BC-62D0-48F9-B39D-B9383BDA5FCF}"/>
              </a:ext>
            </a:extLst>
          </p:cNvPr>
          <p:cNvSpPr txBox="1"/>
          <p:nvPr/>
        </p:nvSpPr>
        <p:spPr>
          <a:xfrm>
            <a:off x="-115642" y="-164225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6</a:t>
            </a:r>
            <a:endParaRPr lang="zh-CN" altLang="zh-CN" sz="4000" b="1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026" name="图片 49">
            <a:extLst>
              <a:ext uri="{FF2B5EF4-FFF2-40B4-BE49-F238E27FC236}">
                <a16:creationId xmlns:a16="http://schemas.microsoft.com/office/drawing/2014/main" id="{1561E8DF-B869-4029-A0E3-389D8C1BF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468" y="0"/>
            <a:ext cx="3420532" cy="2426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35E0F2E-710F-45EA-85FB-9A0AF7ACC4B2}"/>
              </a:ext>
            </a:extLst>
          </p:cNvPr>
          <p:cNvSpPr/>
          <p:nvPr/>
        </p:nvSpPr>
        <p:spPr>
          <a:xfrm>
            <a:off x="0" y="2336271"/>
            <a:ext cx="803831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/>
            <a:r>
              <a:rPr lang="zh-CN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最早应用于自然语言处理领域，</a:t>
            </a:r>
            <a:endParaRPr lang="en-US" altLang="zh-CN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indent="304800"/>
            <a:r>
              <a:rPr lang="zh-CN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取得较大成果并发展成熟后，</a:t>
            </a:r>
            <a:endParaRPr lang="en-US" altLang="zh-CN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indent="304800"/>
            <a:r>
              <a:rPr lang="zh-CN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逐渐在计算机视觉领域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CV</a:t>
            </a:r>
            <a:r>
              <a:rPr lang="zh-CN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也得到广泛的应用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zh-CN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CBD92D7-669F-462C-8243-53941D74CD47}"/>
              </a:ext>
            </a:extLst>
          </p:cNvPr>
          <p:cNvSpPr/>
          <p:nvPr/>
        </p:nvSpPr>
        <p:spPr>
          <a:xfrm>
            <a:off x="382576" y="4036964"/>
            <a:ext cx="1157496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通常是一个额外的神经网络，给输入</a:t>
            </a:r>
            <a:r>
              <a:rPr lang="zh-CN" altLang="en-US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加</a:t>
            </a:r>
            <a:r>
              <a:rPr lang="zh-CN" altLang="zh-CN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权</a:t>
            </a:r>
            <a:r>
              <a:rPr lang="zh-CN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从大量信息中</a:t>
            </a:r>
            <a:r>
              <a:rPr lang="zh-CN" altLang="zh-CN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筛选</a:t>
            </a:r>
            <a:r>
              <a:rPr lang="zh-CN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出重要的信息。</a:t>
            </a:r>
            <a:endParaRPr lang="zh-CN" alt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07481F3-8DE8-4D83-9F87-3EDE46329B09}"/>
              </a:ext>
            </a:extLst>
          </p:cNvPr>
          <p:cNvSpPr/>
          <p:nvPr/>
        </p:nvSpPr>
        <p:spPr>
          <a:xfrm>
            <a:off x="354358" y="5330959"/>
            <a:ext cx="23487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空间维度</a:t>
            </a:r>
            <a:r>
              <a:rPr lang="zh-CN" altLang="en-US" sz="28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加</a:t>
            </a:r>
            <a:r>
              <a:rPr lang="zh-CN" altLang="zh-CN" sz="28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权</a:t>
            </a:r>
            <a:endParaRPr lang="zh-CN" altLang="en-US" sz="28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07218AB-F297-47AB-AAAF-86EE34CFB3FF}"/>
              </a:ext>
            </a:extLst>
          </p:cNvPr>
          <p:cNvSpPr/>
          <p:nvPr/>
        </p:nvSpPr>
        <p:spPr>
          <a:xfrm>
            <a:off x="4733110" y="5330959"/>
            <a:ext cx="23487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通道维度</a:t>
            </a:r>
            <a:r>
              <a:rPr lang="zh-CN" altLang="en-US" sz="28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加</a:t>
            </a:r>
            <a:r>
              <a:rPr lang="zh-CN" altLang="zh-CN" sz="28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权</a:t>
            </a:r>
            <a:endParaRPr lang="zh-CN" altLang="en-US" sz="28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CD4297E-5982-4350-80ED-F1FD7E44F48D}"/>
              </a:ext>
            </a:extLst>
          </p:cNvPr>
          <p:cNvSpPr/>
          <p:nvPr/>
        </p:nvSpPr>
        <p:spPr>
          <a:xfrm>
            <a:off x="-184271" y="6334780"/>
            <a:ext cx="61045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i="1" dirty="0">
                <a:ln w="0"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《</a:t>
            </a:r>
            <a:r>
              <a:rPr lang="zh-CN" altLang="en-US" sz="2800" b="1" i="1" dirty="0">
                <a:ln w="0"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Squeeze-and-Excitation Networks</a:t>
            </a:r>
            <a:r>
              <a:rPr lang="en-US" altLang="zh-CN" sz="2800" b="1" i="1" dirty="0">
                <a:ln w="0"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》</a:t>
            </a:r>
            <a:endParaRPr lang="zh-CN" altLang="en-US" sz="2800" b="1" i="1" dirty="0">
              <a:ln w="0"/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5D4187E-C2A5-423F-92AE-5BB1AF6105E0}"/>
              </a:ext>
            </a:extLst>
          </p:cNvPr>
          <p:cNvSpPr/>
          <p:nvPr/>
        </p:nvSpPr>
        <p:spPr>
          <a:xfrm>
            <a:off x="5605207" y="6334780"/>
            <a:ext cx="41825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2017</a:t>
            </a:r>
            <a:r>
              <a:rPr lang="zh-CN" altLang="en-US" sz="28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年</a:t>
            </a:r>
            <a:r>
              <a:rPr lang="en-US" altLang="zh-CN" sz="2800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ImageNet </a:t>
            </a:r>
            <a:r>
              <a:rPr lang="zh-CN" altLang="en-US" sz="28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竞赛冠军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CF96527-3625-42F3-A46D-70C064AD9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659" y="2957811"/>
            <a:ext cx="4142879" cy="3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D6D0325-B34C-43BC-82A7-758CEFD7D94D}"/>
              </a:ext>
            </a:extLst>
          </p:cNvPr>
          <p:cNvSpPr/>
          <p:nvPr/>
        </p:nvSpPr>
        <p:spPr>
          <a:xfrm>
            <a:off x="435809" y="883640"/>
            <a:ext cx="413446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开始制作我们自己的网络</a:t>
            </a:r>
            <a:endParaRPr lang="en-US" altLang="zh-CN" sz="28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细粒度</a:t>
            </a:r>
            <a:r>
              <a:rPr lang="en-US" altLang="zh-CN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——Attention</a:t>
            </a:r>
            <a:endParaRPr lang="zh-CN" altLang="en-US" sz="28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66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87FA6EB-F34E-492A-9B9D-EBAF8EC75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79" y="4258516"/>
            <a:ext cx="11861442" cy="247639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ECB38A2-F09A-4A16-A041-A2244239D45D}"/>
              </a:ext>
            </a:extLst>
          </p:cNvPr>
          <p:cNvSpPr txBox="1"/>
          <p:nvPr/>
        </p:nvSpPr>
        <p:spPr>
          <a:xfrm>
            <a:off x="382576" y="-19047"/>
            <a:ext cx="59009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SE</a:t>
            </a:r>
            <a:r>
              <a:rPr lang="zh-CN" altLang="en-US" sz="40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模块</a:t>
            </a:r>
            <a:r>
              <a:rPr lang="en-US" altLang="zh-CN" sz="4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zh-CN" sz="40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通道维度</a:t>
            </a:r>
            <a:r>
              <a:rPr lang="zh-CN" altLang="en-US" sz="40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加</a:t>
            </a:r>
            <a:r>
              <a:rPr lang="zh-CN" altLang="zh-CN" sz="40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权</a:t>
            </a:r>
            <a:endParaRPr lang="zh-CN" altLang="en-US" sz="40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F9173BC-62D0-48F9-B39D-B9383BDA5FCF}"/>
              </a:ext>
            </a:extLst>
          </p:cNvPr>
          <p:cNvSpPr txBox="1"/>
          <p:nvPr/>
        </p:nvSpPr>
        <p:spPr>
          <a:xfrm>
            <a:off x="-115642" y="-164225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6</a:t>
            </a:r>
            <a:endParaRPr lang="zh-CN" altLang="zh-CN" sz="4000" b="1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CD4297E-5982-4350-80ED-F1FD7E44F48D}"/>
              </a:ext>
            </a:extLst>
          </p:cNvPr>
          <p:cNvSpPr/>
          <p:nvPr/>
        </p:nvSpPr>
        <p:spPr>
          <a:xfrm>
            <a:off x="-184271" y="6334780"/>
            <a:ext cx="61045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i="1" dirty="0">
                <a:ln w="0"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《</a:t>
            </a:r>
            <a:r>
              <a:rPr lang="zh-CN" altLang="en-US" sz="2800" b="1" i="1" dirty="0">
                <a:ln w="0"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Squeeze-and-Excitation Networks</a:t>
            </a:r>
            <a:r>
              <a:rPr lang="en-US" altLang="zh-CN" sz="2800" b="1" i="1" dirty="0">
                <a:ln w="0"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》</a:t>
            </a:r>
            <a:endParaRPr lang="zh-CN" altLang="en-US" sz="2800" b="1" i="1" dirty="0">
              <a:ln w="0"/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6C8317F-490B-4D29-945F-676AD7149B7B}"/>
              </a:ext>
            </a:extLst>
          </p:cNvPr>
          <p:cNvSpPr/>
          <p:nvPr/>
        </p:nvSpPr>
        <p:spPr>
          <a:xfrm>
            <a:off x="4899853" y="4261554"/>
            <a:ext cx="4683761" cy="85860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E0B3394-B685-4A3D-9E9A-EBD4D0E816B9}"/>
              </a:ext>
            </a:extLst>
          </p:cNvPr>
          <p:cNvSpPr/>
          <p:nvPr/>
        </p:nvSpPr>
        <p:spPr>
          <a:xfrm>
            <a:off x="119358" y="691723"/>
            <a:ext cx="118614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n w="0"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1.</a:t>
            </a:r>
            <a:r>
              <a:rPr lang="zh-CN" altLang="en-US" sz="2800" b="1" i="1" dirty="0">
                <a:ln w="0"/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Squeeze</a:t>
            </a:r>
            <a:r>
              <a:rPr lang="zh-CN" altLang="en-US" sz="2800" b="1" dirty="0">
                <a:ln w="0"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：通过全局平均池化，将每个通道的二维特征</a:t>
            </a:r>
            <a:r>
              <a:rPr lang="zh-CN" altLang="en-US" sz="2800" b="1" dirty="0">
                <a:ln w="0"/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压缩为1个实数</a:t>
            </a:r>
            <a:r>
              <a:rPr lang="zh-CN" altLang="en-US" sz="2800" b="1" dirty="0">
                <a:ln w="0"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,</a:t>
            </a:r>
          </a:p>
          <a:p>
            <a:r>
              <a:rPr lang="en-US" altLang="zh-CN" sz="2800" b="1" dirty="0">
                <a:ln w="0"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		</a:t>
            </a:r>
            <a:r>
              <a:rPr lang="zh-CN" altLang="en-US" sz="2800" b="1" dirty="0">
                <a:ln w="0"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具有全局的感受野，通道数保持不变，1x1xC。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D4C1E15-B21F-464F-A55B-DC1BC6AD45E7}"/>
              </a:ext>
            </a:extLst>
          </p:cNvPr>
          <p:cNvSpPr/>
          <p:nvPr/>
        </p:nvSpPr>
        <p:spPr>
          <a:xfrm>
            <a:off x="0" y="1645830"/>
            <a:ext cx="119808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n w="0"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2.</a:t>
            </a:r>
            <a:r>
              <a:rPr lang="en-US" altLang="zh-CN" sz="2800" b="1" i="1" dirty="0">
                <a:ln w="0"/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zh-CN" altLang="en-US" sz="2800" b="1" i="1" dirty="0">
                <a:ln w="0"/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xcitation</a:t>
            </a:r>
            <a:r>
              <a:rPr lang="zh-CN" altLang="en-US" sz="2800" b="1" dirty="0">
                <a:ln w="0"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：通过参数为每个特征通道生成一个</a:t>
            </a:r>
            <a:r>
              <a:rPr lang="zh-CN" altLang="en-US" sz="2800" b="1" dirty="0">
                <a:ln w="0"/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权重</a:t>
            </a:r>
            <a:r>
              <a:rPr lang="zh-CN" altLang="en-US" sz="2800" b="1" dirty="0">
                <a:ln w="0"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800" b="1" dirty="0">
              <a:ln w="0"/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800" b="1" dirty="0">
                <a:ln w="0"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		</a:t>
            </a:r>
            <a:r>
              <a:rPr lang="zh-CN" altLang="en-US" sz="2800" b="1" dirty="0">
                <a:ln w="0"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通过</a:t>
            </a:r>
            <a:r>
              <a:rPr lang="en-US" altLang="zh-CN" sz="2800" b="1" dirty="0">
                <a:ln w="0"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b="1" dirty="0">
                <a:ln w="0"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个全连接组成Bottleneck结构去建模通道间的相关性</a:t>
            </a:r>
            <a:r>
              <a:rPr lang="en-US" altLang="zh-CN" sz="2800" b="1" dirty="0">
                <a:ln w="0"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CN" sz="2800" b="1" dirty="0">
                <a:ln w="0"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3.</a:t>
            </a:r>
            <a:r>
              <a:rPr lang="zh-CN" altLang="en-US" sz="2800" b="1" i="1" dirty="0">
                <a:ln w="0"/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Scale</a:t>
            </a:r>
            <a:r>
              <a:rPr lang="zh-CN" altLang="en-US" sz="2800" b="1" dirty="0">
                <a:ln w="0"/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800" b="1" dirty="0">
                <a:ln w="0"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将得到的归一化权重</a:t>
            </a:r>
            <a:r>
              <a:rPr lang="zh-CN" altLang="en-US" sz="2800" b="1" dirty="0">
                <a:ln w="0"/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加权</a:t>
            </a:r>
            <a:r>
              <a:rPr lang="zh-CN" altLang="en-US" sz="2800" b="1" dirty="0">
                <a:ln w="0"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到每个通道的特征上。</a:t>
            </a:r>
            <a:endParaRPr lang="en-US" altLang="zh-CN" sz="2800" b="1" dirty="0">
              <a:ln w="0"/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800" b="1" dirty="0">
                <a:ln w="0"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			</a:t>
            </a:r>
            <a:r>
              <a:rPr lang="zh-CN" altLang="en-US" sz="2800" b="1" dirty="0">
                <a:ln w="0"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乘法，乘以权重系数,完成通道维度attention机制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F84A7C5-791D-4E91-9579-DAB2F0EDB938}"/>
              </a:ext>
            </a:extLst>
          </p:cNvPr>
          <p:cNvSpPr/>
          <p:nvPr/>
        </p:nvSpPr>
        <p:spPr>
          <a:xfrm>
            <a:off x="5887449" y="3244334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n w="0"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719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2247FF7D-4959-4107-AC5D-FAB30DB5D702}"/>
              </a:ext>
            </a:extLst>
          </p:cNvPr>
          <p:cNvGrpSpPr/>
          <p:nvPr/>
        </p:nvGrpSpPr>
        <p:grpSpPr>
          <a:xfrm>
            <a:off x="0" y="3742522"/>
            <a:ext cx="8587762" cy="2876996"/>
            <a:chOff x="119358" y="688839"/>
            <a:chExt cx="10730254" cy="3938952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F3283789-0136-454E-977A-A39BBE0A4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358" y="688839"/>
              <a:ext cx="9895088" cy="3938952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F853A58-5966-444E-9BB2-FD973D1B92FD}"/>
                </a:ext>
              </a:extLst>
            </p:cNvPr>
            <p:cNvSpPr/>
            <p:nvPr/>
          </p:nvSpPr>
          <p:spPr>
            <a:xfrm>
              <a:off x="3174684" y="1212059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i="1" dirty="0">
                  <a:ln w="0"/>
                  <a:solidFill>
                    <a:srgbClr val="C00000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Squeeze</a:t>
              </a:r>
              <a:endParaRPr lang="zh-CN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E013640-031F-4F22-A4AA-54E5665EFF9A}"/>
                </a:ext>
              </a:extLst>
            </p:cNvPr>
            <p:cNvSpPr/>
            <p:nvPr/>
          </p:nvSpPr>
          <p:spPr>
            <a:xfrm>
              <a:off x="8907269" y="1212059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i="1" dirty="0">
                  <a:ln w="0"/>
                  <a:solidFill>
                    <a:srgbClr val="C00000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Squeeze</a:t>
              </a:r>
              <a:endParaRPr lang="zh-CN" altLang="en-US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E5CCBE0-B6ED-4262-BBDF-51DFE0230E9D}"/>
                </a:ext>
              </a:extLst>
            </p:cNvPr>
            <p:cNvSpPr/>
            <p:nvPr/>
          </p:nvSpPr>
          <p:spPr>
            <a:xfrm>
              <a:off x="3894786" y="2473649"/>
              <a:ext cx="11721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i="1" dirty="0">
                  <a:ln w="0"/>
                  <a:solidFill>
                    <a:srgbClr val="C00000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E</a:t>
              </a:r>
              <a:r>
                <a:rPr lang="zh-CN" altLang="en-US" b="1" i="1" dirty="0">
                  <a:ln w="0"/>
                  <a:solidFill>
                    <a:srgbClr val="C00000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xcitation</a:t>
              </a:r>
              <a:endParaRPr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F71DA1C-FCB0-496D-83D3-3F541AC4874E}"/>
                </a:ext>
              </a:extLst>
            </p:cNvPr>
            <p:cNvSpPr/>
            <p:nvPr/>
          </p:nvSpPr>
          <p:spPr>
            <a:xfrm>
              <a:off x="9677496" y="2288983"/>
              <a:ext cx="11721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i="1" dirty="0">
                  <a:ln w="0"/>
                  <a:solidFill>
                    <a:srgbClr val="C00000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E</a:t>
              </a:r>
              <a:r>
                <a:rPr lang="zh-CN" altLang="en-US" b="1" i="1" dirty="0">
                  <a:ln w="0"/>
                  <a:solidFill>
                    <a:srgbClr val="C00000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xcitation</a:t>
              </a:r>
              <a:endParaRPr lang="zh-CN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8B7A3A28-5E35-42C0-B07D-150132F88262}"/>
                </a:ext>
              </a:extLst>
            </p:cNvPr>
            <p:cNvSpPr/>
            <p:nvPr/>
          </p:nvSpPr>
          <p:spPr>
            <a:xfrm>
              <a:off x="3133652" y="3613666"/>
              <a:ext cx="871672" cy="505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i="1" dirty="0">
                  <a:ln w="0"/>
                  <a:solidFill>
                    <a:srgbClr val="C00000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Scale</a:t>
              </a:r>
              <a:endParaRPr lang="zh-CN" altLang="en-US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A1B0E7A-4E6E-4817-90E8-3501A0E48162}"/>
                </a:ext>
              </a:extLst>
            </p:cNvPr>
            <p:cNvSpPr/>
            <p:nvPr/>
          </p:nvSpPr>
          <p:spPr>
            <a:xfrm>
              <a:off x="8907269" y="3429000"/>
              <a:ext cx="6976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i="1" dirty="0">
                  <a:ln w="0"/>
                  <a:solidFill>
                    <a:srgbClr val="C00000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Scale</a:t>
              </a:r>
              <a:endParaRPr lang="zh-CN" altLang="en-US" dirty="0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2ECB38A2-F09A-4A16-A041-A2244239D45D}"/>
              </a:ext>
            </a:extLst>
          </p:cNvPr>
          <p:cNvSpPr txBox="1"/>
          <p:nvPr/>
        </p:nvSpPr>
        <p:spPr>
          <a:xfrm>
            <a:off x="382576" y="-19047"/>
            <a:ext cx="59009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SE</a:t>
            </a:r>
            <a:r>
              <a:rPr lang="zh-CN" altLang="en-US" sz="40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模块</a:t>
            </a:r>
            <a:r>
              <a:rPr lang="en-US" altLang="zh-CN" sz="4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zh-CN" sz="40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通道维度</a:t>
            </a:r>
            <a:r>
              <a:rPr lang="zh-CN" altLang="en-US" sz="40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加</a:t>
            </a:r>
            <a:r>
              <a:rPr lang="zh-CN" altLang="zh-CN" sz="40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权</a:t>
            </a:r>
            <a:endParaRPr lang="zh-CN" altLang="en-US" sz="40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A7BD99D-6B46-4B7A-ABC0-5A99EE91B355}"/>
              </a:ext>
            </a:extLst>
          </p:cNvPr>
          <p:cNvSpPr/>
          <p:nvPr/>
        </p:nvSpPr>
        <p:spPr>
          <a:xfrm>
            <a:off x="6233731" y="4344535"/>
            <a:ext cx="1415949" cy="144583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F9173BC-62D0-48F9-B39D-B9383BDA5FCF}"/>
              </a:ext>
            </a:extLst>
          </p:cNvPr>
          <p:cNvSpPr txBox="1"/>
          <p:nvPr/>
        </p:nvSpPr>
        <p:spPr>
          <a:xfrm>
            <a:off x="-115642" y="-164225"/>
            <a:ext cx="361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6</a:t>
            </a:r>
            <a:endParaRPr lang="zh-CN" altLang="zh-CN" sz="4000" b="1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37AB2E2-493E-434B-A183-526E09C20549}"/>
              </a:ext>
            </a:extLst>
          </p:cNvPr>
          <p:cNvSpPr/>
          <p:nvPr/>
        </p:nvSpPr>
        <p:spPr>
          <a:xfrm>
            <a:off x="-47313" y="3241531"/>
            <a:ext cx="107035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n w="0"/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相当于在原网络基础上，加一条旁路，旁路是一个额外的小网络，进行加权。</a:t>
            </a:r>
            <a:endParaRPr lang="zh-CN" altLang="en-US" sz="2400" b="1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66AE3F6-E1E3-41E7-9EC9-A9B87D7ED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236" y="46896"/>
            <a:ext cx="1889924" cy="236240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BFC2AC2-6B04-463E-83B5-ACA6D47B8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6160" y="334896"/>
            <a:ext cx="1005840" cy="1051651"/>
          </a:xfrm>
          <a:prstGeom prst="rect">
            <a:avLst/>
          </a:prstGeom>
        </p:spPr>
      </p:pic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B7C2B3DA-43D9-4A49-A6A0-ED588498527F}"/>
              </a:ext>
            </a:extLst>
          </p:cNvPr>
          <p:cNvCxnSpPr>
            <a:cxnSpLocks/>
          </p:cNvCxnSpPr>
          <p:nvPr/>
        </p:nvCxnSpPr>
        <p:spPr>
          <a:xfrm>
            <a:off x="10476542" y="251415"/>
            <a:ext cx="834869" cy="1032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B88068F5-C093-4C5E-BDF0-C3C9CA0A7B04}"/>
              </a:ext>
            </a:extLst>
          </p:cNvPr>
          <p:cNvCxnSpPr>
            <a:cxnSpLocks/>
          </p:cNvCxnSpPr>
          <p:nvPr/>
        </p:nvCxnSpPr>
        <p:spPr>
          <a:xfrm>
            <a:off x="10413916" y="406951"/>
            <a:ext cx="889042" cy="101562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ED5CCC1E-2760-4CD8-9C4A-B6AA6E705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904" y="0"/>
            <a:ext cx="6156989" cy="6858000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66F18774-EF8E-4190-80A6-C94D5F12C42D}"/>
              </a:ext>
            </a:extLst>
          </p:cNvPr>
          <p:cNvSpPr/>
          <p:nvPr/>
        </p:nvSpPr>
        <p:spPr>
          <a:xfrm>
            <a:off x="7312409" y="2948608"/>
            <a:ext cx="4625591" cy="144583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13F8834-902E-48DD-9C15-E030C8700276}"/>
              </a:ext>
            </a:extLst>
          </p:cNvPr>
          <p:cNvSpPr/>
          <p:nvPr/>
        </p:nvSpPr>
        <p:spPr>
          <a:xfrm>
            <a:off x="7299316" y="5181020"/>
            <a:ext cx="4625591" cy="158071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EF7E56A-6A6E-473E-B093-549E60EDA0B8}"/>
              </a:ext>
            </a:extLst>
          </p:cNvPr>
          <p:cNvSpPr/>
          <p:nvPr/>
        </p:nvSpPr>
        <p:spPr>
          <a:xfrm>
            <a:off x="11019159" y="4584548"/>
            <a:ext cx="918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SE</a:t>
            </a:r>
            <a:r>
              <a:rPr lang="zh-CN" altLang="en-US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模块</a:t>
            </a:r>
            <a:endParaRPr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B4A5BA6-AF5C-4551-991F-179AF59C1991}"/>
              </a:ext>
            </a:extLst>
          </p:cNvPr>
          <p:cNvSpPr/>
          <p:nvPr/>
        </p:nvSpPr>
        <p:spPr>
          <a:xfrm>
            <a:off x="9265399" y="5181020"/>
            <a:ext cx="763602" cy="2697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i="1" dirty="0">
                <a:ln w="0"/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Squeeze</a:t>
            </a:r>
            <a:endParaRPr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C9F467F-A360-4370-A080-238234093021}"/>
              </a:ext>
            </a:extLst>
          </p:cNvPr>
          <p:cNvSpPr/>
          <p:nvPr/>
        </p:nvSpPr>
        <p:spPr>
          <a:xfrm>
            <a:off x="9586635" y="5785593"/>
            <a:ext cx="938082" cy="2697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>
                <a:ln w="0"/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zh-CN" altLang="en-US" b="1" i="1" dirty="0">
                <a:ln w="0"/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xcitation</a:t>
            </a:r>
            <a:endParaRPr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460A856-D11C-41A6-9431-CF474DFF4BEE}"/>
              </a:ext>
            </a:extLst>
          </p:cNvPr>
          <p:cNvSpPr/>
          <p:nvPr/>
        </p:nvSpPr>
        <p:spPr>
          <a:xfrm>
            <a:off x="9511578" y="6282492"/>
            <a:ext cx="558333" cy="2697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i="1" dirty="0">
                <a:ln w="0"/>
                <a:solidFill>
                  <a:srgbClr val="C0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Scale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94C42E2-8F2D-4BE1-8ACA-ABF13B14D7E9}"/>
              </a:ext>
            </a:extLst>
          </p:cNvPr>
          <p:cNvSpPr txBox="1"/>
          <p:nvPr/>
        </p:nvSpPr>
        <p:spPr>
          <a:xfrm>
            <a:off x="382576" y="784690"/>
            <a:ext cx="3778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i="1" dirty="0">
                <a:ln w="0"/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SE</a:t>
            </a:r>
            <a:r>
              <a:rPr lang="en-US" altLang="zh-CN" sz="3600" i="1" dirty="0">
                <a:ln w="0"/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en-US" altLang="zh-CN" sz="3600" i="1" dirty="0" err="1">
                <a:ln w="0"/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GoogleNet</a:t>
            </a:r>
            <a:r>
              <a:rPr lang="zh-CN" altLang="en-US" sz="3600" b="1" dirty="0">
                <a:ln w="0"/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网络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9CB5335-C5DD-4EB2-B55E-2DA384C33357}"/>
              </a:ext>
            </a:extLst>
          </p:cNvPr>
          <p:cNvSpPr/>
          <p:nvPr/>
        </p:nvSpPr>
        <p:spPr>
          <a:xfrm>
            <a:off x="192561" y="149684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 sz="2400" kern="100" dirty="0">
                <a:latin typeface="等线" panose="02010600030101010101" pitchFamily="2" charset="-122"/>
                <a:ea typeface="等线" panose="02010600030101010101" pitchFamily="2" charset="-122"/>
              </a:rPr>
              <a:t>正确率提高至</a:t>
            </a:r>
            <a:r>
              <a:rPr lang="en-US" altLang="zh-CN" sz="2400" b="1" kern="100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65.497%</a:t>
            </a:r>
            <a:r>
              <a:rPr lang="zh-CN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endParaRPr lang="en-US" altLang="zh-CN" sz="24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400" kern="100" dirty="0">
                <a:latin typeface="等线" panose="02010600030101010101" pitchFamily="2" charset="-122"/>
                <a:ea typeface="等线" panose="02010600030101010101" pitchFamily="2" charset="-122"/>
              </a:rPr>
              <a:t>比原始模型高了了</a:t>
            </a:r>
            <a:r>
              <a:rPr lang="en-US" altLang="zh-CN" sz="2400" b="1" kern="100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0.572%</a:t>
            </a:r>
            <a:r>
              <a:rPr lang="zh-CN" altLang="en-US" sz="2400" kern="100" dirty="0"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endParaRPr lang="en-US" altLang="zh-CN" sz="2400" kern="1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zh-CN" sz="2400" kern="100" dirty="0">
                <a:latin typeface="等线" panose="02010600030101010101" pitchFamily="2" charset="-122"/>
                <a:ea typeface="等线" panose="02010600030101010101" pitchFamily="2" charset="-122"/>
              </a:rPr>
              <a:t>证明了</a:t>
            </a:r>
            <a:r>
              <a:rPr lang="en-US" altLang="zh-CN" sz="2400" b="1" i="1" kern="100" dirty="0">
                <a:solidFill>
                  <a:srgbClr val="C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SE-Attention</a:t>
            </a:r>
            <a:r>
              <a:rPr lang="zh-CN" altLang="zh-CN" sz="2400" kern="100" dirty="0">
                <a:latin typeface="等线" panose="02010600030101010101" pitchFamily="2" charset="-122"/>
                <a:ea typeface="等线" panose="02010600030101010101" pitchFamily="2" charset="-122"/>
              </a:rPr>
              <a:t>机制的有效性</a:t>
            </a:r>
            <a:endParaRPr lang="zh-CN" altLang="en-US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E4197F6-00D3-4587-9457-FB79539D584C}"/>
              </a:ext>
            </a:extLst>
          </p:cNvPr>
          <p:cNvSpPr/>
          <p:nvPr/>
        </p:nvSpPr>
        <p:spPr>
          <a:xfrm>
            <a:off x="1598646" y="4453603"/>
            <a:ext cx="1415949" cy="144583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77FB91D-D85C-45FA-A511-F1951C810812}"/>
              </a:ext>
            </a:extLst>
          </p:cNvPr>
          <p:cNvGrpSpPr/>
          <p:nvPr/>
        </p:nvGrpSpPr>
        <p:grpSpPr>
          <a:xfrm>
            <a:off x="12156" y="835082"/>
            <a:ext cx="6956960" cy="4447363"/>
            <a:chOff x="109388" y="748003"/>
            <a:chExt cx="6956960" cy="4447363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C40ACF6-002D-448B-9B67-EF0B535F8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388" y="748003"/>
              <a:ext cx="6931341" cy="4447363"/>
            </a:xfrm>
            <a:prstGeom prst="rect">
              <a:avLst/>
            </a:prstGeom>
          </p:spPr>
        </p:pic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8488F674-F27C-47D5-8F9B-141F659C9A3C}"/>
                </a:ext>
              </a:extLst>
            </p:cNvPr>
            <p:cNvSpPr/>
            <p:nvPr/>
          </p:nvSpPr>
          <p:spPr>
            <a:xfrm>
              <a:off x="5982397" y="4454241"/>
              <a:ext cx="108395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i="1" dirty="0">
                  <a:ln w="0"/>
                  <a:solidFill>
                    <a:srgbClr val="C00000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545</a:t>
              </a:r>
              <a:r>
                <a:rPr lang="zh-CN" altLang="en-US" sz="2800" b="1" dirty="0">
                  <a:ln w="0"/>
                  <a:solidFill>
                    <a:srgbClr val="C00000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行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0B39D8ED-966C-4619-827E-774FBC2431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2500" y="958566"/>
            <a:ext cx="8718036" cy="5256427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516BFE32-8267-419E-825E-FAAC63C7C39A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4212821" y="2357532"/>
            <a:ext cx="5681435" cy="2972226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9B601A4-D217-4BB9-8BEA-B5FC990D9615}"/>
              </a:ext>
            </a:extLst>
          </p:cNvPr>
          <p:cNvCxnSpPr/>
          <p:nvPr/>
        </p:nvCxnSpPr>
        <p:spPr>
          <a:xfrm>
            <a:off x="2295469" y="1672683"/>
            <a:ext cx="7763291" cy="0"/>
          </a:xfrm>
          <a:prstGeom prst="line">
            <a:avLst/>
          </a:prstGeom>
          <a:ln w="38100">
            <a:solidFill>
              <a:srgbClr val="A5002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C43D87C4-58A4-49B6-A4D5-3FB00B8E7313}"/>
              </a:ext>
            </a:extLst>
          </p:cNvPr>
          <p:cNvSpPr/>
          <p:nvPr/>
        </p:nvSpPr>
        <p:spPr>
          <a:xfrm>
            <a:off x="6799556" y="3177342"/>
            <a:ext cx="1915909" cy="646331"/>
          </a:xfrm>
          <a:prstGeom prst="rect">
            <a:avLst/>
          </a:prstGeom>
          <a:solidFill>
            <a:srgbClr val="FFFFCC"/>
          </a:solidFill>
        </p:spPr>
        <p:txBody>
          <a:bodyPr wrap="none">
            <a:spAutoFit/>
          </a:bodyPr>
          <a:lstStyle/>
          <a:p>
            <a:r>
              <a:rPr lang="en-US" altLang="zh-CN" sz="3600" b="1" kern="100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65.497%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6183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/>
      <p:bldP spid="35" grpId="0"/>
      <p:bldP spid="36" grpId="0"/>
      <p:bldP spid="37" grpId="0"/>
      <p:bldP spid="3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56AE1234-EE54-4697-8BD3-01B756395A07}"/>
              </a:ext>
            </a:extLst>
          </p:cNvPr>
          <p:cNvSpPr txBox="1"/>
          <p:nvPr/>
        </p:nvSpPr>
        <p:spPr>
          <a:xfrm>
            <a:off x="354358" y="-135620"/>
            <a:ext cx="33716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SE_resnext_50 </a:t>
            </a:r>
            <a:endParaRPr lang="zh-CN" altLang="en-US" sz="4000" i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CE6075-06E3-406D-A9F0-5D47D52B5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6019"/>
            <a:ext cx="6287045" cy="486198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DF52DB9-4E28-499E-8D88-184A2FBD0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654" y="0"/>
            <a:ext cx="7086346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41089F7-3613-4C79-89E6-8A44152D5DCD}"/>
              </a:ext>
            </a:extLst>
          </p:cNvPr>
          <p:cNvSpPr txBox="1"/>
          <p:nvPr/>
        </p:nvSpPr>
        <p:spPr>
          <a:xfrm>
            <a:off x="-115642" y="-164225"/>
            <a:ext cx="4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7</a:t>
            </a:r>
            <a:endParaRPr lang="zh-CN" altLang="zh-CN" sz="4000" b="1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5A02C02-D2DD-4FD5-A7B2-62FA0162FCA9}"/>
              </a:ext>
            </a:extLst>
          </p:cNvPr>
          <p:cNvSpPr/>
          <p:nvPr/>
        </p:nvSpPr>
        <p:spPr>
          <a:xfrm>
            <a:off x="0" y="543661"/>
            <a:ext cx="44468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50</a:t>
            </a:r>
            <a:r>
              <a:rPr lang="zh-CN" altLang="en-US" sz="24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级</a:t>
            </a:r>
            <a:r>
              <a:rPr lang="en-US" altLang="zh-CN" sz="2400" i="1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resnext</a:t>
            </a:r>
            <a:r>
              <a:rPr lang="zh-CN" altLang="en-US" sz="24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残差网络</a:t>
            </a:r>
            <a:r>
              <a:rPr lang="en-US" altLang="zh-CN" sz="24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论文原文</a:t>
            </a:r>
            <a:r>
              <a:rPr lang="en-US" altLang="zh-CN" sz="24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A9873DB-6162-4B88-A14E-AD202D2962F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863679" y="2205301"/>
            <a:ext cx="8308001" cy="465269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CB851B4-EFAA-46D8-B613-F2460A5C3C49}"/>
              </a:ext>
            </a:extLst>
          </p:cNvPr>
          <p:cNvSpPr txBox="1"/>
          <p:nvPr/>
        </p:nvSpPr>
        <p:spPr>
          <a:xfrm>
            <a:off x="9936635" y="3399101"/>
            <a:ext cx="15103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62.2%</a:t>
            </a:r>
            <a:endParaRPr lang="zh-CN" altLang="en-US" sz="40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7050911-3252-4E9C-9118-9C19CCB585A5}"/>
              </a:ext>
            </a:extLst>
          </p:cNvPr>
          <p:cNvSpPr/>
          <p:nvPr/>
        </p:nvSpPr>
        <p:spPr>
          <a:xfrm>
            <a:off x="-31037" y="1303521"/>
            <a:ext cx="34419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效果稍差，趋近于</a:t>
            </a:r>
            <a:r>
              <a:rPr lang="en-US" altLang="zh-CN" sz="24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62.2%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417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/>
          <p:cNvSpPr txBox="1"/>
          <p:nvPr/>
        </p:nvSpPr>
        <p:spPr>
          <a:xfrm>
            <a:off x="5669280" y="347509"/>
            <a:ext cx="6522720" cy="2071606"/>
          </a:xfrm>
          <a:prstGeom prst="rect">
            <a:avLst/>
          </a:prstGeom>
          <a:solidFill>
            <a:srgbClr val="EB5F43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9600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entury Gothic" panose="020B0502020202020204"/>
                <a:ea typeface="微软雅黑" panose="020B0503020204020204" charset="-122"/>
              </a:rPr>
              <a:t>PART  </a:t>
            </a:r>
            <a:r>
              <a:rPr kumimoji="1" lang="en-US" altLang="zh-CN" sz="9600" i="0" u="none" strike="noStrike" kern="1200" spc="50" normalizeH="0" baseline="0" noProof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04</a:t>
            </a:r>
            <a:endParaRPr kumimoji="1" lang="zh-CN" altLang="en-US" sz="9600" i="0" u="none" strike="noStrike" kern="1200" spc="50" normalizeH="0" baseline="0" noProof="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" name="文本占位符 2"/>
          <p:cNvSpPr txBox="1"/>
          <p:nvPr/>
        </p:nvSpPr>
        <p:spPr>
          <a:xfrm>
            <a:off x="5648320" y="3250184"/>
            <a:ext cx="6696270" cy="3844213"/>
          </a:xfrm>
          <a:prstGeom prst="rect">
            <a:avLst/>
          </a:prstGeom>
          <a:noFill/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0" b="1" kern="1200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EB5F43"/>
                </a:solidFill>
                <a:latin typeface="Century Gothic" panose="020B0502020202020204"/>
                <a:ea typeface="微软雅黑" panose="020B0503020204020204" charset="-122"/>
              </a:rPr>
              <a:t>缺点与改进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zh-CN" altLang="en-US" sz="10000" b="1" i="0" u="none" strike="noStrike" kern="1200" cap="none" spc="0" normalizeH="0" baseline="0" noProof="0" dirty="0">
              <a:ln>
                <a:noFill/>
              </a:ln>
              <a:solidFill>
                <a:srgbClr val="EB5F43"/>
              </a:solidFill>
              <a:effectLst>
                <a:outerShdw blurRad="88900" sx="102000" sy="102000" algn="ctr" rotWithShape="0">
                  <a:prstClr val="black">
                    <a:alpha val="25000"/>
                  </a:prstClr>
                </a:outerShdw>
              </a:effectLst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流程图: 合并 5"/>
          <p:cNvSpPr/>
          <p:nvPr/>
        </p:nvSpPr>
        <p:spPr>
          <a:xfrm>
            <a:off x="810641" y="0"/>
            <a:ext cx="2515535" cy="2168688"/>
          </a:xfrm>
          <a:prstGeom prst="flowChartMerge">
            <a:avLst/>
          </a:prstGeom>
          <a:solidFill>
            <a:srgbClr val="E16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合并 6"/>
          <p:cNvSpPr/>
          <p:nvPr/>
        </p:nvSpPr>
        <p:spPr>
          <a:xfrm rot="10800000">
            <a:off x="2068408" y="-2035"/>
            <a:ext cx="2515535" cy="2168688"/>
          </a:xfrm>
          <a:prstGeom prst="flowChartMerg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合并 7"/>
          <p:cNvSpPr/>
          <p:nvPr/>
        </p:nvSpPr>
        <p:spPr>
          <a:xfrm rot="10800000">
            <a:off x="-443225" y="7539"/>
            <a:ext cx="2515533" cy="2168686"/>
          </a:xfrm>
          <a:prstGeom prst="flowChartMerge">
            <a:avLst/>
          </a:prstGeom>
          <a:solidFill>
            <a:srgbClr val="F8C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流程图: 合并 8"/>
          <p:cNvSpPr/>
          <p:nvPr/>
        </p:nvSpPr>
        <p:spPr>
          <a:xfrm>
            <a:off x="308700" y="2165840"/>
            <a:ext cx="2515535" cy="2168688"/>
          </a:xfrm>
          <a:prstGeom prst="flowChartMerge">
            <a:avLst/>
          </a:prstGeom>
          <a:solidFill>
            <a:srgbClr val="4A5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合并 9"/>
          <p:cNvSpPr/>
          <p:nvPr/>
        </p:nvSpPr>
        <p:spPr>
          <a:xfrm rot="10800000">
            <a:off x="2795798" y="2905553"/>
            <a:ext cx="799498" cy="689261"/>
          </a:xfrm>
          <a:prstGeom prst="flowChartMerge">
            <a:avLst/>
          </a:prstGeom>
          <a:solidFill>
            <a:srgbClr val="E16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流程图: 合并 10"/>
          <p:cNvSpPr/>
          <p:nvPr/>
        </p:nvSpPr>
        <p:spPr>
          <a:xfrm>
            <a:off x="4721941" y="1920381"/>
            <a:ext cx="390823" cy="336936"/>
          </a:xfrm>
          <a:prstGeom prst="flowChartMerge">
            <a:avLst/>
          </a:prstGeom>
          <a:solidFill>
            <a:srgbClr val="F8C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流程图: 合并 11"/>
          <p:cNvSpPr/>
          <p:nvPr/>
        </p:nvSpPr>
        <p:spPr>
          <a:xfrm>
            <a:off x="1746164" y="3333515"/>
            <a:ext cx="1449383" cy="1249540"/>
          </a:xfrm>
          <a:prstGeom prst="flowChartMerge">
            <a:avLst/>
          </a:prstGeom>
          <a:solidFill>
            <a:srgbClr val="59D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流程图: 合并 12"/>
          <p:cNvSpPr/>
          <p:nvPr/>
        </p:nvSpPr>
        <p:spPr>
          <a:xfrm>
            <a:off x="-1704892" y="7537"/>
            <a:ext cx="2515534" cy="2168688"/>
          </a:xfrm>
          <a:prstGeom prst="flowChartMerge">
            <a:avLst/>
          </a:prstGeom>
          <a:solidFill>
            <a:srgbClr val="59D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863701" y="559935"/>
            <a:ext cx="10965623" cy="1148042"/>
          </a:xfrm>
          <a:prstGeom prst="rect">
            <a:avLst/>
          </a:prstGeom>
          <a:solidFill>
            <a:srgbClr val="FFFFCC">
              <a:alpha val="94000"/>
            </a:srgb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82987" y="2002337"/>
            <a:ext cx="10575515" cy="1426663"/>
          </a:xfrm>
          <a:prstGeom prst="rect">
            <a:avLst/>
          </a:prstGeom>
          <a:solidFill>
            <a:srgbClr val="FFFFCC">
              <a:alpha val="94000"/>
            </a:srgb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4134945-C5B9-4511-B988-834E6724DCCB}"/>
              </a:ext>
            </a:extLst>
          </p:cNvPr>
          <p:cNvSpPr/>
          <p:nvPr/>
        </p:nvSpPr>
        <p:spPr>
          <a:xfrm>
            <a:off x="706787" y="4024568"/>
            <a:ext cx="9867092" cy="1601581"/>
          </a:xfrm>
          <a:prstGeom prst="rect">
            <a:avLst/>
          </a:prstGeom>
          <a:solidFill>
            <a:srgbClr val="FFFFCC">
              <a:alpha val="94000"/>
            </a:srgb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066A694-0881-4159-A134-39D62F5C0CD4}"/>
              </a:ext>
            </a:extLst>
          </p:cNvPr>
          <p:cNvSpPr/>
          <p:nvPr/>
        </p:nvSpPr>
        <p:spPr>
          <a:xfrm>
            <a:off x="1096108" y="656902"/>
            <a:ext cx="105402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8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1.</a:t>
            </a:r>
            <a:r>
              <a:rPr lang="zh-CN" altLang="zh-CN" sz="28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构建的基于</a:t>
            </a:r>
            <a:r>
              <a:rPr lang="en-US" altLang="zh-CN" sz="28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SE</a:t>
            </a:r>
            <a:r>
              <a:rPr lang="zh-CN" altLang="zh-CN" sz="28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通道加权</a:t>
            </a:r>
            <a:r>
              <a:rPr lang="en-US" altLang="zh-CN" sz="28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Attention</a:t>
            </a:r>
            <a:r>
              <a:rPr lang="zh-CN" altLang="zh-CN" sz="28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机制的表情识别网络的正确率，</a:t>
            </a:r>
            <a:r>
              <a:rPr lang="zh-CN" altLang="en-US" sz="28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可以</a:t>
            </a:r>
            <a:r>
              <a:rPr lang="zh-CN" altLang="zh-CN" sz="28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进一步提高。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E3CA029-2ED1-47CF-9858-116F6010D35D}"/>
              </a:ext>
            </a:extLst>
          </p:cNvPr>
          <p:cNvSpPr/>
          <p:nvPr/>
        </p:nvSpPr>
        <p:spPr>
          <a:xfrm>
            <a:off x="0" y="-104159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缺点与改进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857B183-5D7D-4D82-8EE5-909FBA30C002}"/>
              </a:ext>
            </a:extLst>
          </p:cNvPr>
          <p:cNvSpPr/>
          <p:nvPr/>
        </p:nvSpPr>
        <p:spPr>
          <a:xfrm>
            <a:off x="975876" y="2149301"/>
            <a:ext cx="1024024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8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2.Fer2013</a:t>
            </a:r>
            <a:r>
              <a:rPr lang="zh-CN" altLang="zh-CN" sz="28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数据集限制了卷积神经网络的训练，</a:t>
            </a:r>
            <a:r>
              <a:rPr lang="zh-CN" altLang="en-US" sz="28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可以</a:t>
            </a:r>
            <a:r>
              <a:rPr lang="zh-CN" altLang="zh-CN" sz="28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进一步选用更适合的数据集。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E1F01EC-0949-40F9-AA08-C8CF1FA683C2}"/>
              </a:ext>
            </a:extLst>
          </p:cNvPr>
          <p:cNvSpPr/>
          <p:nvPr/>
        </p:nvSpPr>
        <p:spPr>
          <a:xfrm>
            <a:off x="959656" y="4024568"/>
            <a:ext cx="933286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8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3.</a:t>
            </a:r>
            <a:r>
              <a:rPr lang="zh-CN" altLang="zh-CN" sz="28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个人电脑和学校服务器机组的运算速率束缚了卷积神经网络的训练，可以寻找更好的运算资源，或是企业的线上云计算平台。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375578" y="1550644"/>
            <a:ext cx="70757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感谢您的观看指导</a:t>
            </a:r>
          </a:p>
        </p:txBody>
      </p:sp>
      <p:sp>
        <p:nvSpPr>
          <p:cNvPr id="18" name="流程图: 合并 17"/>
          <p:cNvSpPr/>
          <p:nvPr/>
        </p:nvSpPr>
        <p:spPr>
          <a:xfrm>
            <a:off x="2360462" y="1392079"/>
            <a:ext cx="796556" cy="686725"/>
          </a:xfrm>
          <a:prstGeom prst="flowChartMerge">
            <a:avLst/>
          </a:prstGeom>
          <a:solidFill>
            <a:srgbClr val="59D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 rot="10800000">
            <a:off x="8518537" y="2875002"/>
            <a:ext cx="5300188" cy="4583055"/>
            <a:chOff x="3958789" y="2873829"/>
            <a:chExt cx="5300188" cy="4583055"/>
          </a:xfrm>
        </p:grpSpPr>
        <p:sp>
          <p:nvSpPr>
            <p:cNvPr id="24" name="流程图: 合并 23"/>
            <p:cNvSpPr/>
            <p:nvPr/>
          </p:nvSpPr>
          <p:spPr>
            <a:xfrm>
              <a:off x="6474322" y="2873829"/>
              <a:ext cx="2515535" cy="2168688"/>
            </a:xfrm>
            <a:prstGeom prst="flowChartMerge">
              <a:avLst/>
            </a:prstGeom>
            <a:solidFill>
              <a:srgbClr val="E16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流程图: 合并 24"/>
            <p:cNvSpPr/>
            <p:nvPr/>
          </p:nvSpPr>
          <p:spPr>
            <a:xfrm rot="10800000">
              <a:off x="5220456" y="2881368"/>
              <a:ext cx="2515533" cy="2168686"/>
            </a:xfrm>
            <a:prstGeom prst="flowChartMerge">
              <a:avLst/>
            </a:prstGeom>
            <a:solidFill>
              <a:srgbClr val="F8C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流程图: 合并 25"/>
            <p:cNvSpPr/>
            <p:nvPr/>
          </p:nvSpPr>
          <p:spPr>
            <a:xfrm>
              <a:off x="5972381" y="5039669"/>
              <a:ext cx="2515535" cy="2168688"/>
            </a:xfrm>
            <a:prstGeom prst="flowChartMerge">
              <a:avLst/>
            </a:prstGeom>
            <a:solidFill>
              <a:srgbClr val="4A5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流程图: 合并 26"/>
            <p:cNvSpPr/>
            <p:nvPr/>
          </p:nvSpPr>
          <p:spPr>
            <a:xfrm rot="10800000">
              <a:off x="8459479" y="5779382"/>
              <a:ext cx="799498" cy="689261"/>
            </a:xfrm>
            <a:prstGeom prst="flowChartMerge">
              <a:avLst/>
            </a:prstGeom>
            <a:solidFill>
              <a:srgbClr val="E16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流程图: 合并 28"/>
            <p:cNvSpPr/>
            <p:nvPr/>
          </p:nvSpPr>
          <p:spPr>
            <a:xfrm>
              <a:off x="7409845" y="6207344"/>
              <a:ext cx="1449383" cy="1249540"/>
            </a:xfrm>
            <a:prstGeom prst="flowChartMerge">
              <a:avLst/>
            </a:prstGeom>
            <a:solidFill>
              <a:srgbClr val="59D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流程图: 合并 29"/>
            <p:cNvSpPr/>
            <p:nvPr/>
          </p:nvSpPr>
          <p:spPr>
            <a:xfrm>
              <a:off x="3958789" y="2881366"/>
              <a:ext cx="2515534" cy="2168688"/>
            </a:xfrm>
            <a:prstGeom prst="flowChartMerge">
              <a:avLst/>
            </a:prstGeom>
            <a:solidFill>
              <a:srgbClr val="59D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01BB0953-7A0C-4625-9A25-7E4B5316D2A8}"/>
              </a:ext>
            </a:extLst>
          </p:cNvPr>
          <p:cNvSpPr/>
          <p:nvPr/>
        </p:nvSpPr>
        <p:spPr>
          <a:xfrm>
            <a:off x="58946" y="5384249"/>
            <a:ext cx="2165978" cy="615553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95381EC-4CA1-4816-B846-788ED53B7B08}"/>
              </a:ext>
            </a:extLst>
          </p:cNvPr>
          <p:cNvSpPr txBox="1"/>
          <p:nvPr/>
        </p:nvSpPr>
        <p:spPr>
          <a:xfrm>
            <a:off x="38653" y="5384248"/>
            <a:ext cx="220605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内核</a:t>
            </a:r>
            <a:r>
              <a:rPr lang="en-US" altLang="zh-CN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1——</a:t>
            </a:r>
            <a:r>
              <a:rPr lang="zh-CN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人脸检测</a:t>
            </a:r>
            <a:endParaRPr lang="en-US" altLang="zh-CN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于仕琪</a:t>
            </a:r>
            <a:r>
              <a:rPr lang="en-US" altLang="zh-CN" sz="1600" b="1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libface</a:t>
            </a:r>
            <a:r>
              <a:rPr lang="zh-CN" alt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检测器</a:t>
            </a:r>
            <a:r>
              <a:rPr lang="en-US" altLang="zh-CN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en-US" sz="1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1BE4979-9703-4369-9DF4-465FC084E12F}"/>
              </a:ext>
            </a:extLst>
          </p:cNvPr>
          <p:cNvSpPr/>
          <p:nvPr/>
        </p:nvSpPr>
        <p:spPr>
          <a:xfrm>
            <a:off x="4722669" y="5424891"/>
            <a:ext cx="2236510" cy="58884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2BAD866-BE5C-4804-BFA3-CF8FDF9BBA18}"/>
              </a:ext>
            </a:extLst>
          </p:cNvPr>
          <p:cNvSpPr txBox="1"/>
          <p:nvPr/>
        </p:nvSpPr>
        <p:spPr>
          <a:xfrm>
            <a:off x="4773709" y="5411534"/>
            <a:ext cx="216116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内核</a:t>
            </a:r>
            <a:r>
              <a:rPr lang="en-US" altLang="zh-CN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2——</a:t>
            </a:r>
            <a:r>
              <a:rPr lang="zh-CN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表情识别</a:t>
            </a:r>
            <a:endParaRPr lang="en-US" altLang="zh-CN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细粒度</a:t>
            </a:r>
            <a:r>
              <a:rPr lang="en-US" altLang="zh-CN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en-US" altLang="zh-CN" sz="16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GoogLeNet</a:t>
            </a:r>
            <a:r>
              <a:rPr lang="en-US" altLang="zh-CN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en-US" sz="1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" name="带形: 前凸弯 34">
            <a:extLst>
              <a:ext uri="{FF2B5EF4-FFF2-40B4-BE49-F238E27FC236}">
                <a16:creationId xmlns:a16="http://schemas.microsoft.com/office/drawing/2014/main" id="{D11F189C-E377-4FFC-863A-E864978AC130}"/>
              </a:ext>
            </a:extLst>
          </p:cNvPr>
          <p:cNvSpPr/>
          <p:nvPr/>
        </p:nvSpPr>
        <p:spPr>
          <a:xfrm>
            <a:off x="2040994" y="4491221"/>
            <a:ext cx="2401619" cy="856254"/>
          </a:xfrm>
          <a:prstGeom prst="ellipseRibbon">
            <a:avLst/>
          </a:prstGeom>
          <a:solidFill>
            <a:srgbClr val="FFD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03DD8A4-BBDC-4757-9834-8061F518189A}"/>
              </a:ext>
            </a:extLst>
          </p:cNvPr>
          <p:cNvSpPr txBox="1"/>
          <p:nvPr/>
        </p:nvSpPr>
        <p:spPr>
          <a:xfrm>
            <a:off x="2807289" y="473547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内核</a:t>
            </a: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3A517669-EEAB-42A1-902F-C5BAE15CB957}"/>
              </a:ext>
            </a:extLst>
          </p:cNvPr>
          <p:cNvCxnSpPr>
            <a:cxnSpLocks/>
            <a:stCxn id="35" idx="3"/>
            <a:endCxn id="34" idx="0"/>
          </p:cNvCxnSpPr>
          <p:nvPr/>
        </p:nvCxnSpPr>
        <p:spPr>
          <a:xfrm>
            <a:off x="4142411" y="4859143"/>
            <a:ext cx="1711883" cy="552391"/>
          </a:xfrm>
          <a:prstGeom prst="line">
            <a:avLst/>
          </a:prstGeom>
          <a:ln w="57150">
            <a:solidFill>
              <a:srgbClr val="C00000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83E9AA18-0108-44F0-B9E8-493C59809909}"/>
              </a:ext>
            </a:extLst>
          </p:cNvPr>
          <p:cNvCxnSpPr>
            <a:cxnSpLocks/>
            <a:stCxn id="32" idx="0"/>
            <a:endCxn id="35" idx="1"/>
          </p:cNvCxnSpPr>
          <p:nvPr/>
        </p:nvCxnSpPr>
        <p:spPr>
          <a:xfrm flipV="1">
            <a:off x="1141679" y="4859143"/>
            <a:ext cx="1199517" cy="525105"/>
          </a:xfrm>
          <a:prstGeom prst="line">
            <a:avLst/>
          </a:prstGeom>
          <a:ln w="57150">
            <a:solidFill>
              <a:srgbClr val="C00000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箭头: 上 38">
            <a:extLst>
              <a:ext uri="{FF2B5EF4-FFF2-40B4-BE49-F238E27FC236}">
                <a16:creationId xmlns:a16="http://schemas.microsoft.com/office/drawing/2014/main" id="{568D2846-8750-4654-B266-C0F4553F514E}"/>
              </a:ext>
            </a:extLst>
          </p:cNvPr>
          <p:cNvSpPr/>
          <p:nvPr/>
        </p:nvSpPr>
        <p:spPr>
          <a:xfrm flipV="1">
            <a:off x="2915229" y="4133129"/>
            <a:ext cx="653145" cy="726013"/>
          </a:xfrm>
          <a:prstGeom prst="upArrow">
            <a:avLst/>
          </a:prstGeom>
          <a:solidFill>
            <a:srgbClr val="A5002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6EE9A2C-4008-4E69-99D0-079532FFB3CD}"/>
              </a:ext>
            </a:extLst>
          </p:cNvPr>
          <p:cNvSpPr txBox="1"/>
          <p:nvPr/>
        </p:nvSpPr>
        <p:spPr>
          <a:xfrm>
            <a:off x="2040994" y="6182539"/>
            <a:ext cx="2886704" cy="584775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核心：</a:t>
            </a:r>
            <a:r>
              <a:rPr lang="en-US" altLang="zh-CN" sz="32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python</a:t>
            </a:r>
            <a:endParaRPr lang="zh-CN" altLang="zh-CN" sz="3200" b="1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1" name="带形: 前凸弯 40">
            <a:extLst>
              <a:ext uri="{FF2B5EF4-FFF2-40B4-BE49-F238E27FC236}">
                <a16:creationId xmlns:a16="http://schemas.microsoft.com/office/drawing/2014/main" id="{49F1A8AF-C3DF-4F4C-BF32-D712428557D7}"/>
              </a:ext>
            </a:extLst>
          </p:cNvPr>
          <p:cNvSpPr/>
          <p:nvPr/>
        </p:nvSpPr>
        <p:spPr>
          <a:xfrm>
            <a:off x="2040994" y="994460"/>
            <a:ext cx="2401619" cy="856254"/>
          </a:xfrm>
          <a:prstGeom prst="ellipseRibbon">
            <a:avLst/>
          </a:prstGeom>
          <a:solidFill>
            <a:srgbClr val="FFD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B644991-9975-4A52-93DB-0BEC07E9448B}"/>
              </a:ext>
            </a:extLst>
          </p:cNvPr>
          <p:cNvSpPr/>
          <p:nvPr/>
        </p:nvSpPr>
        <p:spPr>
          <a:xfrm>
            <a:off x="2164467" y="51116"/>
            <a:ext cx="2165978" cy="78535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047E44FA-2738-4B1A-A2F8-54E0306A8700}"/>
              </a:ext>
            </a:extLst>
          </p:cNvPr>
          <p:cNvSpPr txBox="1"/>
          <p:nvPr/>
        </p:nvSpPr>
        <p:spPr>
          <a:xfrm>
            <a:off x="2063359" y="0"/>
            <a:ext cx="237917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界面</a:t>
            </a:r>
            <a:r>
              <a:rPr lang="en-US" altLang="zh-CN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应用设计</a:t>
            </a:r>
            <a:endParaRPr lang="en-US" altLang="zh-CN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lang="en-US" altLang="zh-CN" sz="1600" b="1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Html5</a:t>
            </a:r>
            <a:r>
              <a:rPr lang="zh-CN" alt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及域名解析</a:t>
            </a:r>
            <a:r>
              <a:rPr lang="en-US" altLang="zh-CN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en-US" altLang="zh-CN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lang="en-US" altLang="zh-CN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Qt</a:t>
            </a:r>
            <a:r>
              <a:rPr lang="zh-CN" alt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框架</a:t>
            </a:r>
            <a:r>
              <a:rPr lang="en-US" altLang="zh-CN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C++</a:t>
            </a:r>
            <a:r>
              <a:rPr lang="zh-CN" alt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语言</a:t>
            </a:r>
            <a:r>
              <a:rPr lang="en-US" altLang="zh-CN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8B09FE7-278C-4D87-8C7B-85B03FE67176}"/>
              </a:ext>
            </a:extLst>
          </p:cNvPr>
          <p:cNvSpPr txBox="1"/>
          <p:nvPr/>
        </p:nvSpPr>
        <p:spPr>
          <a:xfrm>
            <a:off x="2807289" y="123871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界面</a:t>
            </a: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6D7BAC3D-BA48-4101-B393-F387063DC801}"/>
              </a:ext>
            </a:extLst>
          </p:cNvPr>
          <p:cNvCxnSpPr>
            <a:cxnSpLocks/>
            <a:stCxn id="44" idx="0"/>
            <a:endCxn id="43" idx="2"/>
          </p:cNvCxnSpPr>
          <p:nvPr/>
        </p:nvCxnSpPr>
        <p:spPr>
          <a:xfrm flipH="1" flipV="1">
            <a:off x="3252948" y="861774"/>
            <a:ext cx="5747" cy="376944"/>
          </a:xfrm>
          <a:prstGeom prst="line">
            <a:avLst/>
          </a:prstGeom>
          <a:ln w="57150">
            <a:solidFill>
              <a:srgbClr val="C00000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图片 45">
            <a:extLst>
              <a:ext uri="{FF2B5EF4-FFF2-40B4-BE49-F238E27FC236}">
                <a16:creationId xmlns:a16="http://schemas.microsoft.com/office/drawing/2014/main" id="{77A0D061-202B-41F4-845C-08447774F0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752" y="2045262"/>
            <a:ext cx="4006392" cy="2149262"/>
          </a:xfrm>
          <a:prstGeom prst="rect">
            <a:avLst/>
          </a:prstGeom>
        </p:spPr>
      </p:pic>
      <p:sp>
        <p:nvSpPr>
          <p:cNvPr id="47" name="箭头: 上 46">
            <a:extLst>
              <a:ext uri="{FF2B5EF4-FFF2-40B4-BE49-F238E27FC236}">
                <a16:creationId xmlns:a16="http://schemas.microsoft.com/office/drawing/2014/main" id="{F1E40045-A384-4C55-A3A4-ADEBD613D5FC}"/>
              </a:ext>
            </a:extLst>
          </p:cNvPr>
          <p:cNvSpPr/>
          <p:nvPr/>
        </p:nvSpPr>
        <p:spPr>
          <a:xfrm>
            <a:off x="2915230" y="1787435"/>
            <a:ext cx="653145" cy="437522"/>
          </a:xfrm>
          <a:prstGeom prst="upArrow">
            <a:avLst/>
          </a:prstGeom>
          <a:solidFill>
            <a:srgbClr val="A5002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BC8964BA-6A17-409D-9E71-AD894385EAA3}"/>
              </a:ext>
            </a:extLst>
          </p:cNvPr>
          <p:cNvSpPr txBox="1"/>
          <p:nvPr/>
        </p:nvSpPr>
        <p:spPr>
          <a:xfrm>
            <a:off x="1650384" y="217406"/>
            <a:ext cx="412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  <a:endParaRPr lang="zh-CN" altLang="zh-CN" sz="2000" b="1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A34701D-E909-4E69-89A4-491A9DCD20D1}"/>
              </a:ext>
            </a:extLst>
          </p:cNvPr>
          <p:cNvSpPr txBox="1"/>
          <p:nvPr/>
        </p:nvSpPr>
        <p:spPr>
          <a:xfrm>
            <a:off x="1650384" y="497076"/>
            <a:ext cx="412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  <a:endParaRPr lang="zh-CN" altLang="zh-CN" sz="2000" b="1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72762D1-5D53-48C7-AB64-0C7FA3A81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078" y="2645775"/>
            <a:ext cx="899037" cy="8091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/>
          <p:cNvSpPr txBox="1"/>
          <p:nvPr/>
        </p:nvSpPr>
        <p:spPr>
          <a:xfrm>
            <a:off x="5669280" y="347509"/>
            <a:ext cx="6522720" cy="2071606"/>
          </a:xfrm>
          <a:prstGeom prst="rect">
            <a:avLst/>
          </a:prstGeom>
          <a:solidFill>
            <a:srgbClr val="E16742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9600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entury Gothic" panose="020B0502020202020204"/>
                <a:ea typeface="微软雅黑" panose="020B0503020204020204" charset="-122"/>
              </a:rPr>
              <a:t>PART  </a:t>
            </a:r>
            <a:r>
              <a:rPr kumimoji="1" lang="en-US" altLang="zh-CN" sz="9600" i="0" u="none" strike="noStrike" kern="1200" spc="50" normalizeH="0" baseline="0" noProof="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01</a:t>
            </a:r>
            <a:endParaRPr kumimoji="1" lang="zh-CN" altLang="en-US" sz="9600" i="0" u="none" strike="noStrike" kern="1200" spc="50" normalizeH="0" baseline="0" noProof="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" name="文本占位符 2"/>
          <p:cNvSpPr txBox="1"/>
          <p:nvPr/>
        </p:nvSpPr>
        <p:spPr>
          <a:xfrm>
            <a:off x="1566467" y="3167485"/>
            <a:ext cx="10887270" cy="3844213"/>
          </a:xfrm>
          <a:prstGeom prst="rect">
            <a:avLst/>
          </a:prstGeom>
          <a:noFill/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0" b="1" kern="1200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solidFill>
                  <a:srgbClr val="E16742"/>
                </a:solidFill>
                <a:latin typeface="Century Gothic" panose="020B0502020202020204"/>
                <a:ea typeface="微软雅黑" panose="020B0503020204020204" charset="-122"/>
              </a:rPr>
              <a:t>（回顾）项目内容</a:t>
            </a:r>
            <a:endParaRPr kumimoji="1" lang="en-US" altLang="zh-CN" dirty="0">
              <a:solidFill>
                <a:srgbClr val="E16742"/>
              </a:solidFill>
              <a:latin typeface="Century Gothic" panose="020B0502020202020204"/>
              <a:ea typeface="微软雅黑" panose="020B0503020204020204" charset="-122"/>
            </a:endParaRPr>
          </a:p>
          <a:p>
            <a:pPr algn="ctr"/>
            <a:r>
              <a:rPr kumimoji="1" lang="zh-CN" altLang="en-US" dirty="0">
                <a:solidFill>
                  <a:srgbClr val="E16742"/>
                </a:solidFill>
                <a:latin typeface="Century Gothic" panose="020B0502020202020204"/>
                <a:ea typeface="微软雅黑" panose="020B0503020204020204" charset="-122"/>
              </a:rPr>
              <a:t>项目成果</a:t>
            </a:r>
          </a:p>
        </p:txBody>
      </p:sp>
      <p:sp>
        <p:nvSpPr>
          <p:cNvPr id="6" name="流程图: 合并 5"/>
          <p:cNvSpPr/>
          <p:nvPr/>
        </p:nvSpPr>
        <p:spPr>
          <a:xfrm>
            <a:off x="810641" y="0"/>
            <a:ext cx="2515535" cy="2168688"/>
          </a:xfrm>
          <a:prstGeom prst="flowChartMerge">
            <a:avLst/>
          </a:prstGeom>
          <a:solidFill>
            <a:srgbClr val="59D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合并 6"/>
          <p:cNvSpPr/>
          <p:nvPr/>
        </p:nvSpPr>
        <p:spPr>
          <a:xfrm rot="10800000">
            <a:off x="2068408" y="-2035"/>
            <a:ext cx="2515535" cy="2168688"/>
          </a:xfrm>
          <a:prstGeom prst="flowChartMerge">
            <a:avLst/>
          </a:prstGeom>
          <a:solidFill>
            <a:srgbClr val="F8C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合并 7"/>
          <p:cNvSpPr/>
          <p:nvPr/>
        </p:nvSpPr>
        <p:spPr>
          <a:xfrm rot="10800000">
            <a:off x="-443225" y="7539"/>
            <a:ext cx="2515533" cy="2168686"/>
          </a:xfrm>
          <a:prstGeom prst="flowChartMerge">
            <a:avLst/>
          </a:prstGeom>
          <a:solidFill>
            <a:srgbClr val="E16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流程图: 合并 8"/>
          <p:cNvSpPr/>
          <p:nvPr/>
        </p:nvSpPr>
        <p:spPr>
          <a:xfrm>
            <a:off x="308700" y="2165840"/>
            <a:ext cx="2515535" cy="2168688"/>
          </a:xfrm>
          <a:prstGeom prst="flowChartMerge">
            <a:avLst/>
          </a:prstGeom>
          <a:solidFill>
            <a:srgbClr val="4A5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合并 9"/>
          <p:cNvSpPr/>
          <p:nvPr/>
        </p:nvSpPr>
        <p:spPr>
          <a:xfrm>
            <a:off x="-451530" y="2165839"/>
            <a:ext cx="799498" cy="689261"/>
          </a:xfrm>
          <a:prstGeom prst="flowChartMerge">
            <a:avLst/>
          </a:prstGeom>
          <a:solidFill>
            <a:srgbClr val="E16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流程图: 合并 10"/>
          <p:cNvSpPr/>
          <p:nvPr/>
        </p:nvSpPr>
        <p:spPr>
          <a:xfrm>
            <a:off x="4721941" y="1920381"/>
            <a:ext cx="390823" cy="336936"/>
          </a:xfrm>
          <a:prstGeom prst="flowChartMerge">
            <a:avLst/>
          </a:prstGeom>
          <a:solidFill>
            <a:srgbClr val="F8C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流程图: 合并 11"/>
          <p:cNvSpPr/>
          <p:nvPr/>
        </p:nvSpPr>
        <p:spPr>
          <a:xfrm>
            <a:off x="3997249" y="2542715"/>
            <a:ext cx="724692" cy="624770"/>
          </a:xfrm>
          <a:prstGeom prst="flowChartMerge">
            <a:avLst/>
          </a:prstGeom>
          <a:solidFill>
            <a:srgbClr val="59D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流程图: 合并 12"/>
          <p:cNvSpPr/>
          <p:nvPr/>
        </p:nvSpPr>
        <p:spPr>
          <a:xfrm>
            <a:off x="-1704892" y="7537"/>
            <a:ext cx="2515534" cy="2168688"/>
          </a:xfrm>
          <a:prstGeom prst="flowChartMerg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流程图: 合并 13"/>
          <p:cNvSpPr/>
          <p:nvPr/>
        </p:nvSpPr>
        <p:spPr>
          <a:xfrm rot="10800000">
            <a:off x="3727453" y="2934889"/>
            <a:ext cx="539592" cy="465192"/>
          </a:xfrm>
          <a:prstGeom prst="flowChartMerg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/>
          <p:cNvSpPr/>
          <p:nvPr/>
        </p:nvSpPr>
        <p:spPr>
          <a:xfrm>
            <a:off x="7555400" y="273214"/>
            <a:ext cx="4351535" cy="4017599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3192652" y="231133"/>
            <a:ext cx="4351535" cy="401759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4" name="组合 13"/>
          <p:cNvGrpSpPr/>
          <p:nvPr/>
        </p:nvGrpSpPr>
        <p:grpSpPr>
          <a:xfrm rot="5400000" flipV="1">
            <a:off x="121679" y="-121679"/>
            <a:ext cx="1442370" cy="1685731"/>
            <a:chOff x="7954549" y="0"/>
            <a:chExt cx="4237451" cy="5018024"/>
          </a:xfrm>
        </p:grpSpPr>
        <p:sp>
          <p:nvSpPr>
            <p:cNvPr id="16" name="流程图: 合并 15"/>
            <p:cNvSpPr/>
            <p:nvPr/>
          </p:nvSpPr>
          <p:spPr>
            <a:xfrm>
              <a:off x="7954550" y="2035"/>
              <a:ext cx="2515535" cy="2168688"/>
            </a:xfrm>
            <a:prstGeom prst="flowChartMerge">
              <a:avLst/>
            </a:prstGeom>
            <a:solidFill>
              <a:srgbClr val="E16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流程图: 合并 16"/>
            <p:cNvSpPr/>
            <p:nvPr/>
          </p:nvSpPr>
          <p:spPr>
            <a:xfrm rot="10800000">
              <a:off x="9212317" y="0"/>
              <a:ext cx="2515535" cy="2168688"/>
            </a:xfrm>
            <a:prstGeom prst="flowChartMerg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流程图: 合并 17"/>
            <p:cNvSpPr/>
            <p:nvPr/>
          </p:nvSpPr>
          <p:spPr>
            <a:xfrm>
              <a:off x="11395444" y="1481963"/>
              <a:ext cx="796556" cy="686725"/>
            </a:xfrm>
            <a:prstGeom prst="flowChartMerge">
              <a:avLst/>
            </a:prstGeom>
            <a:solidFill>
              <a:srgbClr val="59D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流程图: 合并 18"/>
            <p:cNvSpPr/>
            <p:nvPr/>
          </p:nvSpPr>
          <p:spPr>
            <a:xfrm rot="10800000">
              <a:off x="7954549" y="2168688"/>
              <a:ext cx="2515535" cy="2168688"/>
            </a:xfrm>
            <a:prstGeom prst="flowChartMerge">
              <a:avLst/>
            </a:prstGeom>
            <a:solidFill>
              <a:srgbClr val="4A5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流程图: 合并 20"/>
            <p:cNvSpPr/>
            <p:nvPr/>
          </p:nvSpPr>
          <p:spPr>
            <a:xfrm>
              <a:off x="9845040" y="4479163"/>
              <a:ext cx="625044" cy="538861"/>
            </a:xfrm>
            <a:prstGeom prst="flowChartMerge">
              <a:avLst/>
            </a:prstGeom>
            <a:solidFill>
              <a:srgbClr val="DA69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流程图: 合并 22"/>
            <p:cNvSpPr/>
            <p:nvPr/>
          </p:nvSpPr>
          <p:spPr>
            <a:xfrm>
              <a:off x="10705998" y="4124356"/>
              <a:ext cx="494178" cy="426040"/>
            </a:xfrm>
            <a:prstGeom prst="flowChartMerge">
              <a:avLst/>
            </a:prstGeom>
            <a:solidFill>
              <a:srgbClr val="F8C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3377274" y="623808"/>
            <a:ext cx="4340303" cy="35394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/>
            <a:r>
              <a:rPr lang="zh-CN" alt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采用</a:t>
            </a:r>
            <a:r>
              <a:rPr lang="en-US" altLang="zh-CN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r>
              <a:rPr lang="zh-CN" alt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或</a:t>
            </a:r>
            <a:r>
              <a:rPr lang="en-US" altLang="zh-CN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C++</a:t>
            </a:r>
            <a:r>
              <a:rPr lang="zh-CN" alt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实现人脸表情识别系统。首先利用</a:t>
            </a:r>
            <a:r>
              <a:rPr lang="zh-CN" altLang="en-US" sz="2800" b="1" dirty="0">
                <a:ln w="0"/>
                <a:solidFill>
                  <a:srgbClr val="A5002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摄像头</a:t>
            </a:r>
            <a:r>
              <a:rPr lang="zh-CN" alt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进行人脸图像采集，然后选用</a:t>
            </a:r>
            <a:r>
              <a:rPr lang="en-US" altLang="zh-CN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OpenCV</a:t>
            </a:r>
            <a:r>
              <a:rPr lang="zh-CN" alt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</a:t>
            </a:r>
            <a:r>
              <a:rPr lang="en-US" altLang="zh-CN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Harr</a:t>
            </a:r>
            <a:r>
              <a:rPr lang="zh-CN" alt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特征检测器实现</a:t>
            </a:r>
            <a:r>
              <a:rPr lang="zh-CN" altLang="en-US" sz="2800" b="1" dirty="0">
                <a:ln w="0"/>
                <a:solidFill>
                  <a:srgbClr val="A5002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人脸检测</a:t>
            </a:r>
            <a:r>
              <a:rPr lang="zh-CN" alt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，最后利用</a:t>
            </a:r>
            <a:r>
              <a:rPr lang="zh-CN" altLang="en-US" sz="2800" b="1" dirty="0">
                <a:ln w="0"/>
                <a:solidFill>
                  <a:srgbClr val="A5002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细粒度</a:t>
            </a:r>
            <a:r>
              <a:rPr lang="zh-CN" alt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人脸表情识别模型实现人脸</a:t>
            </a:r>
            <a:r>
              <a:rPr lang="zh-CN" altLang="en-US" sz="2800" b="1" dirty="0">
                <a:ln w="0"/>
                <a:solidFill>
                  <a:srgbClr val="A5002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表情识别</a:t>
            </a:r>
            <a:r>
              <a:rPr lang="zh-CN" alt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。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902199" y="637703"/>
            <a:ext cx="4426582" cy="39703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/>
            <a:r>
              <a:rPr lang="en-US" altLang="zh-CN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VGG</a:t>
            </a:r>
            <a:r>
              <a:rPr lang="zh-CN" alt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卷积神经网络作为人脸表情识别</a:t>
            </a:r>
            <a:r>
              <a:rPr lang="zh-CN" altLang="en-US" sz="2800" b="1" dirty="0">
                <a:ln w="0"/>
                <a:solidFill>
                  <a:srgbClr val="A5002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基础模型</a:t>
            </a:r>
            <a:r>
              <a:rPr lang="zh-CN" alt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，然后在该网络模型基础上</a:t>
            </a:r>
            <a:r>
              <a:rPr lang="zh-CN" altLang="en-US" sz="2800" b="1" dirty="0">
                <a:ln w="0"/>
                <a:solidFill>
                  <a:srgbClr val="A5002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加入</a:t>
            </a:r>
            <a:r>
              <a:rPr lang="en-US" altLang="zh-CN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Soft-</a:t>
            </a:r>
            <a:r>
              <a:rPr lang="en-US" altLang="zh-CN" sz="2800" b="1" dirty="0">
                <a:ln w="0"/>
                <a:solidFill>
                  <a:srgbClr val="A5002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attention</a:t>
            </a:r>
            <a:r>
              <a:rPr lang="zh-CN" altLang="en-US" sz="2800" b="1" dirty="0">
                <a:ln w="0"/>
                <a:solidFill>
                  <a:srgbClr val="A5002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模块</a:t>
            </a:r>
            <a:endParaRPr lang="en-US" altLang="zh-CN" sz="2800" b="1" dirty="0">
              <a:ln w="0"/>
              <a:solidFill>
                <a:srgbClr val="A5002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0"/>
            <a:r>
              <a:rPr lang="zh-CN" alt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构建</a:t>
            </a:r>
            <a:r>
              <a:rPr lang="zh-CN" altLang="en-US" sz="2800" b="1" dirty="0">
                <a:ln w="0"/>
                <a:solidFill>
                  <a:srgbClr val="A5002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细粒度</a:t>
            </a:r>
            <a:r>
              <a:rPr lang="zh-CN" alt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人脸表情识别模型，实现典型人脸表情识别</a:t>
            </a:r>
            <a:r>
              <a:rPr lang="zh-CN" altLang="en-US" sz="2800" b="1" dirty="0">
                <a:ln w="0"/>
                <a:solidFill>
                  <a:srgbClr val="A5002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数据集</a:t>
            </a:r>
            <a:r>
              <a:rPr lang="zh-CN" alt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上的人脸表情识别。</a:t>
            </a:r>
          </a:p>
          <a:p>
            <a:endParaRPr lang="zh-CN" altLang="en-US" sz="28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-2483234" y="4729663"/>
            <a:ext cx="10955722" cy="0"/>
          </a:xfrm>
          <a:prstGeom prst="line">
            <a:avLst/>
          </a:prstGeom>
          <a:ln>
            <a:solidFill>
              <a:srgbClr val="4A5B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>
            <a:off x="381911" y="4222072"/>
            <a:ext cx="1007706" cy="1007706"/>
          </a:xfrm>
          <a:prstGeom prst="ellipse">
            <a:avLst/>
          </a:prstGeom>
          <a:solidFill>
            <a:srgbClr val="E1674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2403203" y="4165497"/>
            <a:ext cx="1007706" cy="1007706"/>
          </a:xfrm>
          <a:prstGeom prst="ellipse">
            <a:avLst/>
          </a:prstGeom>
          <a:solidFill>
            <a:srgbClr val="4A5B6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4418432" y="4211896"/>
            <a:ext cx="1007706" cy="1007706"/>
          </a:xfrm>
          <a:prstGeom prst="ellipse">
            <a:avLst/>
          </a:prstGeom>
          <a:solidFill>
            <a:srgbClr val="E1674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-50520" y="5460785"/>
            <a:ext cx="20285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摄像头采集</a:t>
            </a:r>
            <a:endParaRPr lang="en-US" altLang="zh-CN" sz="28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实时视频</a:t>
            </a:r>
          </a:p>
        </p:txBody>
      </p:sp>
      <p:sp>
        <p:nvSpPr>
          <p:cNvPr id="53" name="椭圆 52"/>
          <p:cNvSpPr/>
          <p:nvPr/>
        </p:nvSpPr>
        <p:spPr>
          <a:xfrm>
            <a:off x="2734094" y="4625311"/>
            <a:ext cx="122063" cy="1220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2963185" y="4623133"/>
            <a:ext cx="122063" cy="1220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743409" y="4731923"/>
            <a:ext cx="122063" cy="1220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4972500" y="4729745"/>
            <a:ext cx="122063" cy="1220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4860740" y="4545562"/>
            <a:ext cx="122063" cy="1220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824731" y="4678889"/>
            <a:ext cx="122063" cy="1220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1927697" y="5460784"/>
            <a:ext cx="20285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检测器实现</a:t>
            </a:r>
            <a:endParaRPr lang="en-US" altLang="zh-CN" sz="28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人脸检测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3907500" y="5418331"/>
            <a:ext cx="20285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r>
              <a:rPr lang="zh-CN" alt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实现</a:t>
            </a:r>
            <a:endParaRPr lang="en-US" altLang="zh-CN" sz="28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表情识别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E50EB67-1333-4B6A-BF29-BB37725E1AB2}"/>
              </a:ext>
            </a:extLst>
          </p:cNvPr>
          <p:cNvSpPr txBox="1"/>
          <p:nvPr/>
        </p:nvSpPr>
        <p:spPr>
          <a:xfrm>
            <a:off x="1775449" y="-14915"/>
            <a:ext cx="2028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立项申请书：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4F4F17B-D92F-434B-9F17-8BAAE6EFC03C}"/>
              </a:ext>
            </a:extLst>
          </p:cNvPr>
          <p:cNvSpPr txBox="1"/>
          <p:nvPr/>
        </p:nvSpPr>
        <p:spPr>
          <a:xfrm>
            <a:off x="-100845" y="3627564"/>
            <a:ext cx="2028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体系流程：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54FCD8C-79E8-4125-B7B9-5D91ED2FCBF4}"/>
              </a:ext>
            </a:extLst>
          </p:cNvPr>
          <p:cNvSpPr/>
          <p:nvPr/>
        </p:nvSpPr>
        <p:spPr>
          <a:xfrm>
            <a:off x="9314297" y="7489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学术</a:t>
            </a:r>
            <a:endParaRPr lang="zh-CN" altLang="en-US" sz="28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D64A0E5-E97B-4CF6-B17B-FC1547DE4C96}"/>
              </a:ext>
            </a:extLst>
          </p:cNvPr>
          <p:cNvSpPr/>
          <p:nvPr/>
        </p:nvSpPr>
        <p:spPr>
          <a:xfrm>
            <a:off x="4816625" y="58248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应用</a:t>
            </a:r>
            <a:endParaRPr lang="zh-CN" altLang="en-US" sz="28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B47B925-E0A0-45F0-A695-9E67138F9E5F}"/>
              </a:ext>
            </a:extLst>
          </p:cNvPr>
          <p:cNvSpPr/>
          <p:nvPr/>
        </p:nvSpPr>
        <p:spPr>
          <a:xfrm>
            <a:off x="5227499" y="3786769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kern="1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描述了软件流程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84A6E78-E684-4047-83EA-86DAFEA821A7}"/>
              </a:ext>
            </a:extLst>
          </p:cNvPr>
          <p:cNvSpPr/>
          <p:nvPr/>
        </p:nvSpPr>
        <p:spPr>
          <a:xfrm>
            <a:off x="9612669" y="3850808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kern="1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描述了研究方向</a:t>
            </a:r>
            <a:endParaRPr lang="zh-CN" altLang="en-US" sz="2400" i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>
            <a:extLst>
              <a:ext uri="{FF2B5EF4-FFF2-40B4-BE49-F238E27FC236}">
                <a16:creationId xmlns:a16="http://schemas.microsoft.com/office/drawing/2014/main" id="{A9ABB33D-559C-47B9-AF8B-F7A1C39B9AB2}"/>
              </a:ext>
            </a:extLst>
          </p:cNvPr>
          <p:cNvSpPr/>
          <p:nvPr/>
        </p:nvSpPr>
        <p:spPr>
          <a:xfrm>
            <a:off x="1385516" y="4385105"/>
            <a:ext cx="10122922" cy="17214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32ED50F-41AF-413A-A01E-CC4695BA876B}"/>
              </a:ext>
            </a:extLst>
          </p:cNvPr>
          <p:cNvSpPr/>
          <p:nvPr/>
        </p:nvSpPr>
        <p:spPr>
          <a:xfrm>
            <a:off x="1293638" y="1370146"/>
            <a:ext cx="10214800" cy="287047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4" name="组合 13"/>
          <p:cNvGrpSpPr/>
          <p:nvPr/>
        </p:nvGrpSpPr>
        <p:grpSpPr>
          <a:xfrm rot="5400000" flipV="1">
            <a:off x="121681" y="-145915"/>
            <a:ext cx="1442370" cy="1685731"/>
            <a:chOff x="7954549" y="0"/>
            <a:chExt cx="4237451" cy="5018024"/>
          </a:xfrm>
        </p:grpSpPr>
        <p:sp>
          <p:nvSpPr>
            <p:cNvPr id="16" name="流程图: 合并 15"/>
            <p:cNvSpPr/>
            <p:nvPr/>
          </p:nvSpPr>
          <p:spPr>
            <a:xfrm>
              <a:off x="7954550" y="2035"/>
              <a:ext cx="2515535" cy="2168688"/>
            </a:xfrm>
            <a:prstGeom prst="flowChartMerge">
              <a:avLst/>
            </a:prstGeom>
            <a:solidFill>
              <a:srgbClr val="E16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流程图: 合并 16"/>
            <p:cNvSpPr/>
            <p:nvPr/>
          </p:nvSpPr>
          <p:spPr>
            <a:xfrm rot="10800000">
              <a:off x="9212317" y="0"/>
              <a:ext cx="2515535" cy="2168688"/>
            </a:xfrm>
            <a:prstGeom prst="flowChartMerg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流程图: 合并 17"/>
            <p:cNvSpPr/>
            <p:nvPr/>
          </p:nvSpPr>
          <p:spPr>
            <a:xfrm>
              <a:off x="11395444" y="1481963"/>
              <a:ext cx="796556" cy="686725"/>
            </a:xfrm>
            <a:prstGeom prst="flowChartMerge">
              <a:avLst/>
            </a:prstGeom>
            <a:solidFill>
              <a:srgbClr val="59D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流程图: 合并 18"/>
            <p:cNvSpPr/>
            <p:nvPr/>
          </p:nvSpPr>
          <p:spPr>
            <a:xfrm rot="10800000">
              <a:off x="7954549" y="2168688"/>
              <a:ext cx="2515535" cy="2168688"/>
            </a:xfrm>
            <a:prstGeom prst="flowChartMerge">
              <a:avLst/>
            </a:prstGeom>
            <a:solidFill>
              <a:srgbClr val="4A5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流程图: 合并 20"/>
            <p:cNvSpPr/>
            <p:nvPr/>
          </p:nvSpPr>
          <p:spPr>
            <a:xfrm>
              <a:off x="9845040" y="4479163"/>
              <a:ext cx="625044" cy="538861"/>
            </a:xfrm>
            <a:prstGeom prst="flowChartMerge">
              <a:avLst/>
            </a:prstGeom>
            <a:solidFill>
              <a:srgbClr val="DA69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流程图: 合并 22"/>
            <p:cNvSpPr/>
            <p:nvPr/>
          </p:nvSpPr>
          <p:spPr>
            <a:xfrm>
              <a:off x="10705998" y="4124356"/>
              <a:ext cx="494178" cy="426040"/>
            </a:xfrm>
            <a:prstGeom prst="flowChartMerge">
              <a:avLst/>
            </a:prstGeom>
            <a:solidFill>
              <a:srgbClr val="F8C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4E50EB67-1333-4B6A-BF29-BB37725E1AB2}"/>
              </a:ext>
            </a:extLst>
          </p:cNvPr>
          <p:cNvSpPr txBox="1"/>
          <p:nvPr/>
        </p:nvSpPr>
        <p:spPr>
          <a:xfrm>
            <a:off x="1394412" y="230245"/>
            <a:ext cx="3282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项目主要成果：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CC06131-2772-4DC3-B6B0-0A7C90B9FD91}"/>
              </a:ext>
            </a:extLst>
          </p:cNvPr>
          <p:cNvSpPr/>
          <p:nvPr/>
        </p:nvSpPr>
        <p:spPr>
          <a:xfrm>
            <a:off x="1874522" y="1650143"/>
            <a:ext cx="9372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我们选用</a:t>
            </a:r>
            <a:r>
              <a:rPr lang="en-US" altLang="zh-CN" sz="2400" b="1" i="1" kern="100" dirty="0" err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GoogLeNet</a:t>
            </a:r>
            <a:r>
              <a:rPr lang="zh-CN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卷积神经网络作为人脸表情识别</a:t>
            </a:r>
            <a:r>
              <a:rPr lang="zh-CN" altLang="zh-CN" sz="2400" b="1" kern="100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基础</a:t>
            </a:r>
            <a:r>
              <a:rPr lang="zh-CN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模型，然后在该网络基础上，加入了</a:t>
            </a:r>
            <a:r>
              <a:rPr lang="en-US" altLang="zh-CN" sz="2400" b="1" i="1" kern="100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SE</a:t>
            </a:r>
            <a:r>
              <a:rPr lang="zh-CN" altLang="zh-CN" sz="2400" b="1" kern="100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通道加权</a:t>
            </a:r>
            <a:r>
              <a:rPr lang="zh-CN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的</a:t>
            </a:r>
            <a:r>
              <a:rPr lang="en-US" altLang="zh-CN" sz="2400" b="1" i="1" kern="100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Attention</a:t>
            </a:r>
            <a:r>
              <a:rPr lang="zh-CN" altLang="zh-CN" sz="2400" b="1" kern="100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机制</a:t>
            </a:r>
            <a:r>
              <a:rPr lang="zh-CN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，并将正确率提高至</a:t>
            </a:r>
            <a:r>
              <a:rPr lang="en-US" altLang="zh-CN" sz="2400" b="1" kern="100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65.497%</a:t>
            </a:r>
            <a:r>
              <a:rPr lang="zh-CN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比原始模型高了</a:t>
            </a:r>
            <a:r>
              <a:rPr lang="en-US" altLang="zh-CN" sz="2400" b="1" kern="100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0.572%</a:t>
            </a: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证明了</a:t>
            </a:r>
            <a:r>
              <a:rPr lang="en-US" altLang="zh-CN" sz="2400" i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SE-Attention</a:t>
            </a:r>
            <a:r>
              <a:rPr lang="zh-CN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机制的有效性，完成了在</a:t>
            </a:r>
            <a:r>
              <a:rPr lang="en-US" altLang="zh-CN" sz="2400" b="1" i="1" kern="100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Fer2013</a:t>
            </a:r>
            <a:r>
              <a:rPr lang="zh-CN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数据集上的训练和测试。实现了基于细粒度分类的表情识别方法的立项目标。</a:t>
            </a:r>
            <a:endParaRPr lang="zh-CN" altLang="en-US" sz="24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endParaRPr lang="zh-CN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23B118D-9159-47C8-8413-7CCFA52D76CC}"/>
              </a:ext>
            </a:extLst>
          </p:cNvPr>
          <p:cNvSpPr/>
          <p:nvPr/>
        </p:nvSpPr>
        <p:spPr>
          <a:xfrm>
            <a:off x="1874522" y="4739048"/>
            <a:ext cx="89522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基于上述完成的细粒度分类卷积神经网络程序，利用</a:t>
            </a:r>
            <a:r>
              <a:rPr lang="en-US" altLang="zh-CN" sz="2400" b="1" i="1" kern="100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Html5</a:t>
            </a:r>
            <a:r>
              <a:rPr lang="zh-CN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2400" b="1" i="1" kern="100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PHP</a:t>
            </a:r>
            <a:r>
              <a:rPr lang="zh-CN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2400" b="1" i="1" kern="100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QT</a:t>
            </a:r>
            <a:r>
              <a:rPr lang="zh-CN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等框架，实现了基于</a:t>
            </a:r>
            <a:r>
              <a:rPr lang="zh-CN" altLang="zh-CN" sz="2400" b="1" kern="100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线上</a:t>
            </a:r>
            <a:r>
              <a:rPr lang="en-US" altLang="zh-CN" sz="2400" b="1" kern="100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lang="zh-CN" altLang="zh-CN" sz="2400" b="1" kern="100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网页版</a:t>
            </a:r>
            <a:r>
              <a:rPr lang="zh-CN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zh-CN" altLang="zh-CN" sz="2400" b="1" kern="100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桌面客户端</a:t>
            </a:r>
            <a:r>
              <a:rPr lang="zh-CN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版的</a:t>
            </a:r>
            <a:r>
              <a:rPr lang="zh-CN" altLang="zh-CN" sz="2400" b="1" kern="100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两款</a:t>
            </a:r>
            <a:r>
              <a:rPr lang="zh-CN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人脸表情识别</a:t>
            </a:r>
            <a:r>
              <a:rPr lang="zh-CN" altLang="zh-CN" sz="2400" b="1" kern="100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演示软件</a:t>
            </a:r>
            <a:r>
              <a:rPr lang="zh-CN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en-US" sz="24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E1AA4EE-7B2E-4039-9C76-0F8771BB4B74}"/>
              </a:ext>
            </a:extLst>
          </p:cNvPr>
          <p:cNvSpPr/>
          <p:nvPr/>
        </p:nvSpPr>
        <p:spPr>
          <a:xfrm>
            <a:off x="1699798" y="785798"/>
            <a:ext cx="10214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本项目的目标是基于细粒度分类的人脸表情识别</a:t>
            </a:r>
            <a:r>
              <a:rPr lang="zh-CN" altLang="zh-CN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方法</a:t>
            </a:r>
            <a:r>
              <a:rPr lang="zh-CN" altLang="zh-CN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及</a:t>
            </a:r>
            <a:r>
              <a:rPr lang="zh-CN" altLang="zh-CN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演示平台</a:t>
            </a:r>
            <a:r>
              <a:rPr lang="zh-CN" altLang="zh-CN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。</a:t>
            </a:r>
            <a:endParaRPr lang="zh-CN" altLang="en-US" sz="28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202A784-ABD5-4DDB-AFA9-0E8775D3254C}"/>
              </a:ext>
            </a:extLst>
          </p:cNvPr>
          <p:cNvSpPr txBox="1"/>
          <p:nvPr/>
        </p:nvSpPr>
        <p:spPr>
          <a:xfrm>
            <a:off x="1293639" y="1363445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  <a:endParaRPr lang="zh-CN" altLang="zh-CN" sz="4000" b="1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1AD41FF-82AA-422E-8D0B-039250ED60FB}"/>
              </a:ext>
            </a:extLst>
          </p:cNvPr>
          <p:cNvSpPr txBox="1"/>
          <p:nvPr/>
        </p:nvSpPr>
        <p:spPr>
          <a:xfrm>
            <a:off x="1269709" y="4385105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  <a:endParaRPr lang="zh-CN" altLang="zh-CN" sz="4000" b="1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047F361-F268-4C36-93C6-2D4577002DFC}"/>
              </a:ext>
            </a:extLst>
          </p:cNvPr>
          <p:cNvSpPr/>
          <p:nvPr/>
        </p:nvSpPr>
        <p:spPr>
          <a:xfrm>
            <a:off x="8819233" y="1273117"/>
            <a:ext cx="10518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i="1" kern="100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baseline</a:t>
            </a:r>
            <a:endParaRPr lang="zh-CN" altLang="en-US" sz="2000" i="1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53632F9-BDAB-412B-9B4C-562D03DFBF20}"/>
              </a:ext>
            </a:extLst>
          </p:cNvPr>
          <p:cNvSpPr/>
          <p:nvPr/>
        </p:nvSpPr>
        <p:spPr>
          <a:xfrm>
            <a:off x="2802132" y="1336940"/>
            <a:ext cx="26068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kern="100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经过实验分析后选择</a:t>
            </a:r>
            <a:endParaRPr lang="zh-CN" altLang="en-US" sz="20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6900068-B0D9-4672-95D9-0A30293180E7}"/>
              </a:ext>
            </a:extLst>
          </p:cNvPr>
          <p:cNvSpPr/>
          <p:nvPr/>
        </p:nvSpPr>
        <p:spPr>
          <a:xfrm>
            <a:off x="5546027" y="3798181"/>
            <a:ext cx="26003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kern="100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突破</a:t>
            </a:r>
            <a:r>
              <a:rPr lang="en-US" altLang="zh-CN" sz="2000" b="1" i="1" kern="100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baseline</a:t>
            </a:r>
            <a:r>
              <a:rPr lang="zh-CN" altLang="en-US" sz="2000" b="1" kern="100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达到目标</a:t>
            </a:r>
            <a:endParaRPr lang="zh-CN" altLang="en-US" sz="2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2B123A2-F0AF-42EC-8E34-FBA95C3AD6D1}"/>
              </a:ext>
            </a:extLst>
          </p:cNvPr>
          <p:cNvSpPr/>
          <p:nvPr/>
        </p:nvSpPr>
        <p:spPr>
          <a:xfrm>
            <a:off x="3202262" y="3794759"/>
            <a:ext cx="14750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kern="100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细粒度</a:t>
            </a:r>
            <a:r>
              <a:rPr lang="zh-CN" altLang="zh-CN" sz="2000" b="1" kern="100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机制</a:t>
            </a:r>
            <a:endParaRPr lang="zh-CN" altLang="en-US" sz="2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251971-85BC-436D-976A-A27141C59B37}"/>
              </a:ext>
            </a:extLst>
          </p:cNvPr>
          <p:cNvSpPr/>
          <p:nvPr/>
        </p:nvSpPr>
        <p:spPr>
          <a:xfrm>
            <a:off x="446477" y="2434973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学术</a:t>
            </a:r>
            <a:endParaRPr lang="zh-CN" altLang="en-US" sz="28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A330BF2-48AA-4657-B540-81E165F3EAD5}"/>
              </a:ext>
            </a:extLst>
          </p:cNvPr>
          <p:cNvSpPr/>
          <p:nvPr/>
        </p:nvSpPr>
        <p:spPr>
          <a:xfrm>
            <a:off x="446477" y="512748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应用</a:t>
            </a:r>
            <a:endParaRPr lang="zh-CN" altLang="en-US" sz="2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BE323C8-84B0-4B7C-A72A-16035EFF00AD}"/>
              </a:ext>
            </a:extLst>
          </p:cNvPr>
          <p:cNvSpPr/>
          <p:nvPr/>
        </p:nvSpPr>
        <p:spPr>
          <a:xfrm>
            <a:off x="9842882" y="29591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成果与立项对应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90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/>
          <p:cNvSpPr txBox="1"/>
          <p:nvPr/>
        </p:nvSpPr>
        <p:spPr>
          <a:xfrm>
            <a:off x="5669280" y="347509"/>
            <a:ext cx="6522720" cy="2071606"/>
          </a:xfrm>
          <a:prstGeom prst="rect">
            <a:avLst/>
          </a:prstGeom>
          <a:solidFill>
            <a:srgbClr val="EB5F43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9600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entury Gothic" panose="020B0502020202020204"/>
                <a:ea typeface="微软雅黑" panose="020B0503020204020204" charset="-122"/>
              </a:rPr>
              <a:t>PART  </a:t>
            </a:r>
            <a:r>
              <a:rPr kumimoji="1" lang="en-US" altLang="zh-CN" sz="9600" i="0" u="none" strike="noStrike" kern="1200" spc="50" normalizeH="0" baseline="0" noProof="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02</a:t>
            </a:r>
            <a:endParaRPr kumimoji="1" lang="zh-CN" altLang="en-US" sz="9600" i="0" u="none" strike="noStrike" kern="1200" spc="50" normalizeH="0" baseline="0" noProof="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" name="文本占位符 2"/>
          <p:cNvSpPr txBox="1"/>
          <p:nvPr/>
        </p:nvSpPr>
        <p:spPr>
          <a:xfrm>
            <a:off x="5682644" y="3289741"/>
            <a:ext cx="6696270" cy="3844213"/>
          </a:xfrm>
          <a:prstGeom prst="rect">
            <a:avLst/>
          </a:prstGeom>
          <a:noFill/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0" b="1" kern="1200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EB5F43"/>
                </a:solidFill>
                <a:latin typeface="Century Gothic" panose="020B0502020202020204"/>
                <a:ea typeface="微软雅黑" panose="020B0503020204020204" charset="-122"/>
                <a:sym typeface="+mn-ea"/>
              </a:rPr>
              <a:t>产品演示</a:t>
            </a:r>
            <a:endParaRPr kumimoji="1" lang="zh-CN" altLang="en-US" b="0" i="0" u="none" strike="noStrike" kern="1200" normalizeH="0" baseline="0" noProof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entury Gothic" panose="020B0502020202020204"/>
              <a:ea typeface="微软雅黑" panose="020B0503020204020204" charset="-122"/>
              <a:cs typeface="+mn-cs"/>
              <a:hlinkClick r:id="" action="ppaction://noaction"/>
            </a:endParaRPr>
          </a:p>
          <a:p>
            <a:endParaRPr kumimoji="1" lang="zh-CN" altLang="en-US" dirty="0">
              <a:solidFill>
                <a:srgbClr val="EB5F43"/>
              </a:solidFill>
              <a:latin typeface="Century Gothic" panose="020B0502020202020204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zh-CN" altLang="en-US" sz="10000" b="1" i="0" u="none" strike="noStrike" kern="1200" cap="none" spc="0" normalizeH="0" baseline="0" noProof="0" dirty="0">
              <a:ln>
                <a:noFill/>
              </a:ln>
              <a:solidFill>
                <a:srgbClr val="EB5F43"/>
              </a:solidFill>
              <a:effectLst>
                <a:outerShdw blurRad="88900" sx="102000" sy="102000" algn="ctr" rotWithShape="0">
                  <a:prstClr val="black">
                    <a:alpha val="25000"/>
                  </a:prstClr>
                </a:outerShdw>
              </a:effectLst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流程图: 合并 5"/>
          <p:cNvSpPr/>
          <p:nvPr/>
        </p:nvSpPr>
        <p:spPr>
          <a:xfrm>
            <a:off x="810641" y="0"/>
            <a:ext cx="2515535" cy="2168688"/>
          </a:xfrm>
          <a:prstGeom prst="flowChartMerge">
            <a:avLst/>
          </a:prstGeom>
          <a:solidFill>
            <a:srgbClr val="E16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合并 6"/>
          <p:cNvSpPr/>
          <p:nvPr/>
        </p:nvSpPr>
        <p:spPr>
          <a:xfrm rot="10800000">
            <a:off x="2068408" y="-2035"/>
            <a:ext cx="2515535" cy="2168688"/>
          </a:xfrm>
          <a:prstGeom prst="flowChartMerg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合并 7"/>
          <p:cNvSpPr/>
          <p:nvPr/>
        </p:nvSpPr>
        <p:spPr>
          <a:xfrm rot="10800000">
            <a:off x="-443225" y="7539"/>
            <a:ext cx="2515533" cy="2168686"/>
          </a:xfrm>
          <a:prstGeom prst="flowChartMerge">
            <a:avLst/>
          </a:prstGeom>
          <a:solidFill>
            <a:srgbClr val="F8C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流程图: 合并 8"/>
          <p:cNvSpPr/>
          <p:nvPr/>
        </p:nvSpPr>
        <p:spPr>
          <a:xfrm>
            <a:off x="308700" y="2165840"/>
            <a:ext cx="2515535" cy="2168688"/>
          </a:xfrm>
          <a:prstGeom prst="flowChartMerge">
            <a:avLst/>
          </a:prstGeom>
          <a:solidFill>
            <a:srgbClr val="4A5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合并 9"/>
          <p:cNvSpPr/>
          <p:nvPr/>
        </p:nvSpPr>
        <p:spPr>
          <a:xfrm rot="10800000">
            <a:off x="2795798" y="2905553"/>
            <a:ext cx="799498" cy="689261"/>
          </a:xfrm>
          <a:prstGeom prst="flowChartMerge">
            <a:avLst/>
          </a:prstGeom>
          <a:solidFill>
            <a:srgbClr val="E16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流程图: 合并 10"/>
          <p:cNvSpPr/>
          <p:nvPr/>
        </p:nvSpPr>
        <p:spPr>
          <a:xfrm>
            <a:off x="4721941" y="1920381"/>
            <a:ext cx="390823" cy="336936"/>
          </a:xfrm>
          <a:prstGeom prst="flowChartMerge">
            <a:avLst/>
          </a:prstGeom>
          <a:solidFill>
            <a:srgbClr val="F8C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流程图: 合并 11"/>
          <p:cNvSpPr/>
          <p:nvPr/>
        </p:nvSpPr>
        <p:spPr>
          <a:xfrm>
            <a:off x="1746164" y="3333515"/>
            <a:ext cx="1449383" cy="1249540"/>
          </a:xfrm>
          <a:prstGeom prst="flowChartMerge">
            <a:avLst/>
          </a:prstGeom>
          <a:solidFill>
            <a:srgbClr val="59D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流程图: 合并 12"/>
          <p:cNvSpPr/>
          <p:nvPr/>
        </p:nvSpPr>
        <p:spPr>
          <a:xfrm>
            <a:off x="-1704892" y="7537"/>
            <a:ext cx="2515534" cy="2168688"/>
          </a:xfrm>
          <a:prstGeom prst="flowChartMerge">
            <a:avLst/>
          </a:prstGeom>
          <a:solidFill>
            <a:srgbClr val="59D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 rot="5400000" flipV="1">
            <a:off x="121679" y="-121679"/>
            <a:ext cx="1442370" cy="1685731"/>
            <a:chOff x="7954549" y="0"/>
            <a:chExt cx="4237451" cy="5018024"/>
          </a:xfrm>
        </p:grpSpPr>
        <p:sp>
          <p:nvSpPr>
            <p:cNvPr id="16" name="流程图: 合并 15"/>
            <p:cNvSpPr/>
            <p:nvPr/>
          </p:nvSpPr>
          <p:spPr>
            <a:xfrm>
              <a:off x="7954550" y="2035"/>
              <a:ext cx="2515535" cy="2168688"/>
            </a:xfrm>
            <a:prstGeom prst="flowChartMerge">
              <a:avLst/>
            </a:prstGeom>
            <a:solidFill>
              <a:srgbClr val="E16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流程图: 合并 16"/>
            <p:cNvSpPr/>
            <p:nvPr/>
          </p:nvSpPr>
          <p:spPr>
            <a:xfrm rot="10800000">
              <a:off x="9212317" y="0"/>
              <a:ext cx="2515535" cy="2168688"/>
            </a:xfrm>
            <a:prstGeom prst="flowChartMerg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流程图: 合并 17"/>
            <p:cNvSpPr/>
            <p:nvPr/>
          </p:nvSpPr>
          <p:spPr>
            <a:xfrm>
              <a:off x="11395444" y="1481963"/>
              <a:ext cx="796556" cy="686725"/>
            </a:xfrm>
            <a:prstGeom prst="flowChartMerge">
              <a:avLst/>
            </a:prstGeom>
            <a:solidFill>
              <a:srgbClr val="59D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流程图: 合并 18"/>
            <p:cNvSpPr/>
            <p:nvPr/>
          </p:nvSpPr>
          <p:spPr>
            <a:xfrm rot="10800000">
              <a:off x="7954549" y="2168688"/>
              <a:ext cx="2515535" cy="2168688"/>
            </a:xfrm>
            <a:prstGeom prst="flowChartMerge">
              <a:avLst/>
            </a:prstGeom>
            <a:solidFill>
              <a:srgbClr val="4A5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流程图: 合并 20"/>
            <p:cNvSpPr/>
            <p:nvPr/>
          </p:nvSpPr>
          <p:spPr>
            <a:xfrm>
              <a:off x="9845040" y="4479163"/>
              <a:ext cx="625044" cy="538861"/>
            </a:xfrm>
            <a:prstGeom prst="flowChartMerge">
              <a:avLst/>
            </a:prstGeom>
            <a:solidFill>
              <a:srgbClr val="DA69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流程图: 合并 22"/>
            <p:cNvSpPr/>
            <p:nvPr/>
          </p:nvSpPr>
          <p:spPr>
            <a:xfrm>
              <a:off x="10705998" y="4124356"/>
              <a:ext cx="494178" cy="426040"/>
            </a:xfrm>
            <a:prstGeom prst="flowChartMerge">
              <a:avLst/>
            </a:prstGeom>
            <a:solidFill>
              <a:srgbClr val="F8C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E372F606-29D8-4166-B33D-61C92612D1CB}"/>
              </a:ext>
            </a:extLst>
          </p:cNvPr>
          <p:cNvSpPr/>
          <p:nvPr/>
        </p:nvSpPr>
        <p:spPr>
          <a:xfrm>
            <a:off x="2010378" y="5448436"/>
            <a:ext cx="2165978" cy="615553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394007E-8202-4FF3-94AE-4E5DFB202308}"/>
              </a:ext>
            </a:extLst>
          </p:cNvPr>
          <p:cNvSpPr txBox="1"/>
          <p:nvPr/>
        </p:nvSpPr>
        <p:spPr>
          <a:xfrm>
            <a:off x="1990085" y="5448435"/>
            <a:ext cx="220605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内核</a:t>
            </a:r>
            <a:r>
              <a:rPr lang="en-US" altLang="zh-CN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1——</a:t>
            </a:r>
            <a:r>
              <a:rPr lang="zh-CN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人脸检测</a:t>
            </a:r>
            <a:endParaRPr lang="en-US" altLang="zh-CN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于仕琪</a:t>
            </a:r>
            <a:r>
              <a:rPr lang="en-US" altLang="zh-CN" sz="1600" b="1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libface</a:t>
            </a:r>
            <a:r>
              <a:rPr lang="zh-CN" alt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检测器</a:t>
            </a:r>
            <a:r>
              <a:rPr lang="en-US" altLang="zh-CN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en-US" sz="1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9CD6037-AB3D-4FC2-A1CC-061E6EA8956B}"/>
              </a:ext>
            </a:extLst>
          </p:cNvPr>
          <p:cNvSpPr/>
          <p:nvPr/>
        </p:nvSpPr>
        <p:spPr>
          <a:xfrm>
            <a:off x="8015903" y="5454237"/>
            <a:ext cx="2236510" cy="58884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20B2143-0D64-4876-A222-E74244D4BDFF}"/>
              </a:ext>
            </a:extLst>
          </p:cNvPr>
          <p:cNvSpPr txBox="1"/>
          <p:nvPr/>
        </p:nvSpPr>
        <p:spPr>
          <a:xfrm>
            <a:off x="8028984" y="5448435"/>
            <a:ext cx="222368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内核</a:t>
            </a:r>
            <a:r>
              <a:rPr lang="en-US" altLang="zh-CN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2——</a:t>
            </a:r>
            <a:r>
              <a:rPr lang="zh-CN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表情识别</a:t>
            </a:r>
            <a:endParaRPr lang="en-US" altLang="zh-CN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细粒度</a:t>
            </a:r>
            <a:r>
              <a:rPr lang="en-US" altLang="zh-CN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en-US" altLang="zh-CN" sz="16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GoogLeNet</a:t>
            </a:r>
            <a:r>
              <a:rPr lang="en-US" altLang="zh-CN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en-US" sz="1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1" name="带形: 前凸弯 30">
            <a:extLst>
              <a:ext uri="{FF2B5EF4-FFF2-40B4-BE49-F238E27FC236}">
                <a16:creationId xmlns:a16="http://schemas.microsoft.com/office/drawing/2014/main" id="{4836523E-A4E0-4058-89E9-F041857A7C70}"/>
              </a:ext>
            </a:extLst>
          </p:cNvPr>
          <p:cNvSpPr/>
          <p:nvPr/>
        </p:nvSpPr>
        <p:spPr>
          <a:xfrm>
            <a:off x="4878299" y="4511006"/>
            <a:ext cx="2401619" cy="856254"/>
          </a:xfrm>
          <a:prstGeom prst="ellipseRibbon">
            <a:avLst/>
          </a:prstGeom>
          <a:solidFill>
            <a:srgbClr val="FFD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F67B5BB-B57C-47EA-888E-DA859FF6B073}"/>
              </a:ext>
            </a:extLst>
          </p:cNvPr>
          <p:cNvSpPr txBox="1"/>
          <p:nvPr/>
        </p:nvSpPr>
        <p:spPr>
          <a:xfrm>
            <a:off x="5644594" y="475526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内核</a:t>
            </a: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8B2295C5-8392-49F3-8EC9-3D63C7C66A9C}"/>
              </a:ext>
            </a:extLst>
          </p:cNvPr>
          <p:cNvCxnSpPr>
            <a:cxnSpLocks/>
            <a:stCxn id="31" idx="3"/>
            <a:endCxn id="26" idx="0"/>
          </p:cNvCxnSpPr>
          <p:nvPr/>
        </p:nvCxnSpPr>
        <p:spPr>
          <a:xfrm>
            <a:off x="6979716" y="4878928"/>
            <a:ext cx="2161112" cy="569507"/>
          </a:xfrm>
          <a:prstGeom prst="line">
            <a:avLst/>
          </a:prstGeom>
          <a:ln w="57150">
            <a:solidFill>
              <a:srgbClr val="C00000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DE055A4D-7DF0-438C-AC05-A5C4E2959CA7}"/>
              </a:ext>
            </a:extLst>
          </p:cNvPr>
          <p:cNvCxnSpPr>
            <a:cxnSpLocks/>
            <a:stCxn id="15" idx="0"/>
            <a:endCxn id="31" idx="1"/>
          </p:cNvCxnSpPr>
          <p:nvPr/>
        </p:nvCxnSpPr>
        <p:spPr>
          <a:xfrm flipV="1">
            <a:off x="3093111" y="4878928"/>
            <a:ext cx="2085390" cy="569507"/>
          </a:xfrm>
          <a:prstGeom prst="line">
            <a:avLst/>
          </a:prstGeom>
          <a:ln w="57150">
            <a:solidFill>
              <a:srgbClr val="C00000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箭头: 上 35">
            <a:extLst>
              <a:ext uri="{FF2B5EF4-FFF2-40B4-BE49-F238E27FC236}">
                <a16:creationId xmlns:a16="http://schemas.microsoft.com/office/drawing/2014/main" id="{6C8145AE-C640-48E3-8A96-FFD007B4DC24}"/>
              </a:ext>
            </a:extLst>
          </p:cNvPr>
          <p:cNvSpPr/>
          <p:nvPr/>
        </p:nvSpPr>
        <p:spPr>
          <a:xfrm flipV="1">
            <a:off x="5752534" y="4152914"/>
            <a:ext cx="653145" cy="726013"/>
          </a:xfrm>
          <a:prstGeom prst="upArrow">
            <a:avLst/>
          </a:prstGeom>
          <a:solidFill>
            <a:srgbClr val="A5002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67DF36C-412E-42A0-A080-DAE47DFBD3BC}"/>
              </a:ext>
            </a:extLst>
          </p:cNvPr>
          <p:cNvSpPr txBox="1"/>
          <p:nvPr/>
        </p:nvSpPr>
        <p:spPr>
          <a:xfrm>
            <a:off x="4878299" y="6202324"/>
            <a:ext cx="2886704" cy="584775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核心：</a:t>
            </a:r>
            <a:r>
              <a:rPr lang="en-US" altLang="zh-CN" sz="32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python</a:t>
            </a:r>
            <a:endParaRPr lang="zh-CN" altLang="zh-CN" sz="3200" b="1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85EB084-169F-49C8-8B1F-13B5114DAA9D}"/>
              </a:ext>
            </a:extLst>
          </p:cNvPr>
          <p:cNvSpPr/>
          <p:nvPr/>
        </p:nvSpPr>
        <p:spPr>
          <a:xfrm>
            <a:off x="-21154" y="-116840"/>
            <a:ext cx="12476480" cy="709168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带形: 前凸弯 2">
            <a:extLst>
              <a:ext uri="{FF2B5EF4-FFF2-40B4-BE49-F238E27FC236}">
                <a16:creationId xmlns:a16="http://schemas.microsoft.com/office/drawing/2014/main" id="{E646E795-5169-4C8A-A6DA-BBD2D156DD79}"/>
              </a:ext>
            </a:extLst>
          </p:cNvPr>
          <p:cNvSpPr/>
          <p:nvPr/>
        </p:nvSpPr>
        <p:spPr>
          <a:xfrm>
            <a:off x="4878299" y="1014245"/>
            <a:ext cx="2401619" cy="856254"/>
          </a:xfrm>
          <a:prstGeom prst="ellipseRibbon">
            <a:avLst/>
          </a:prstGeom>
          <a:solidFill>
            <a:srgbClr val="FFD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F37B61C-EF86-4848-8064-0DFD0C78C414}"/>
              </a:ext>
            </a:extLst>
          </p:cNvPr>
          <p:cNvSpPr/>
          <p:nvPr/>
        </p:nvSpPr>
        <p:spPr>
          <a:xfrm>
            <a:off x="5001772" y="70901"/>
            <a:ext cx="2165978" cy="78535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407F2D7-D56E-49CA-9831-5FFAAE69A912}"/>
              </a:ext>
            </a:extLst>
          </p:cNvPr>
          <p:cNvSpPr txBox="1"/>
          <p:nvPr/>
        </p:nvSpPr>
        <p:spPr>
          <a:xfrm>
            <a:off x="4900664" y="19785"/>
            <a:ext cx="237917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界面</a:t>
            </a:r>
            <a:r>
              <a:rPr lang="en-US" altLang="zh-CN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应用设计</a:t>
            </a:r>
            <a:endParaRPr lang="en-US" altLang="zh-CN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lang="en-US" altLang="zh-CN" sz="1600" b="1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Html5</a:t>
            </a:r>
            <a:r>
              <a:rPr lang="zh-CN" alt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及域名解析</a:t>
            </a:r>
            <a:r>
              <a:rPr lang="en-US" altLang="zh-CN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en-US" altLang="zh-CN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lang="en-US" altLang="zh-CN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Qt</a:t>
            </a:r>
            <a:r>
              <a:rPr lang="zh-CN" alt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框架</a:t>
            </a:r>
            <a:r>
              <a:rPr lang="en-US" altLang="zh-CN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C++</a:t>
            </a:r>
            <a:r>
              <a:rPr lang="zh-CN" alt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语言</a:t>
            </a:r>
            <a:r>
              <a:rPr lang="en-US" altLang="zh-CN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EAD9DF0-ED77-4D0A-A969-7100872089C8}"/>
              </a:ext>
            </a:extLst>
          </p:cNvPr>
          <p:cNvSpPr txBox="1"/>
          <p:nvPr/>
        </p:nvSpPr>
        <p:spPr>
          <a:xfrm>
            <a:off x="5644594" y="125850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界面</a:t>
            </a: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6DE64EEE-DA83-4152-830E-8B5E9BFC0069}"/>
              </a:ext>
            </a:extLst>
          </p:cNvPr>
          <p:cNvCxnSpPr>
            <a:cxnSpLocks/>
            <a:stCxn id="29" idx="0"/>
            <a:endCxn id="28" idx="2"/>
          </p:cNvCxnSpPr>
          <p:nvPr/>
        </p:nvCxnSpPr>
        <p:spPr>
          <a:xfrm flipH="1" flipV="1">
            <a:off x="6090253" y="881559"/>
            <a:ext cx="5747" cy="376944"/>
          </a:xfrm>
          <a:prstGeom prst="line">
            <a:avLst/>
          </a:prstGeom>
          <a:ln w="57150">
            <a:solidFill>
              <a:srgbClr val="C00000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29">
            <a:extLst>
              <a:ext uri="{FF2B5EF4-FFF2-40B4-BE49-F238E27FC236}">
                <a16:creationId xmlns:a16="http://schemas.microsoft.com/office/drawing/2014/main" id="{3D40CAB1-29B3-4CE3-8332-78E50BDC9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057" y="2065047"/>
            <a:ext cx="4006392" cy="2149262"/>
          </a:xfrm>
          <a:prstGeom prst="rect">
            <a:avLst/>
          </a:prstGeom>
        </p:spPr>
      </p:pic>
      <p:sp>
        <p:nvSpPr>
          <p:cNvPr id="11" name="箭头: 上 10">
            <a:extLst>
              <a:ext uri="{FF2B5EF4-FFF2-40B4-BE49-F238E27FC236}">
                <a16:creationId xmlns:a16="http://schemas.microsoft.com/office/drawing/2014/main" id="{5B4B7048-0C49-4A27-B196-F392DDB2CCD9}"/>
              </a:ext>
            </a:extLst>
          </p:cNvPr>
          <p:cNvSpPr/>
          <p:nvPr/>
        </p:nvSpPr>
        <p:spPr>
          <a:xfrm>
            <a:off x="5752535" y="1807220"/>
            <a:ext cx="653145" cy="437522"/>
          </a:xfrm>
          <a:prstGeom prst="upArrow">
            <a:avLst/>
          </a:prstGeom>
          <a:solidFill>
            <a:srgbClr val="A5002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7E1909E-A114-43FE-ADD4-41479AAE6056}"/>
              </a:ext>
            </a:extLst>
          </p:cNvPr>
          <p:cNvSpPr txBox="1"/>
          <p:nvPr/>
        </p:nvSpPr>
        <p:spPr>
          <a:xfrm>
            <a:off x="4985751" y="487892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产品功能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1ECA0DA-4ECB-4253-991D-44D4F347C7BD}"/>
              </a:ext>
            </a:extLst>
          </p:cNvPr>
          <p:cNvSpPr txBox="1"/>
          <p:nvPr/>
        </p:nvSpPr>
        <p:spPr>
          <a:xfrm>
            <a:off x="4487689" y="237191"/>
            <a:ext cx="412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  <a:endParaRPr lang="zh-CN" altLang="zh-CN" sz="2000" b="1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04AAC7E-D3BC-4CD2-824F-66631E2D88AD}"/>
              </a:ext>
            </a:extLst>
          </p:cNvPr>
          <p:cNvSpPr txBox="1"/>
          <p:nvPr/>
        </p:nvSpPr>
        <p:spPr>
          <a:xfrm>
            <a:off x="4487689" y="516861"/>
            <a:ext cx="412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  <a:endParaRPr lang="zh-CN" altLang="zh-CN" sz="2000" b="1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2FF080F-5525-46CE-8CD8-CB11EE7B3749}"/>
              </a:ext>
            </a:extLst>
          </p:cNvPr>
          <p:cNvSpPr/>
          <p:nvPr/>
        </p:nvSpPr>
        <p:spPr>
          <a:xfrm>
            <a:off x="8293695" y="143655"/>
            <a:ext cx="37866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kern="1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先界面，后内核</a:t>
            </a:r>
            <a:endParaRPr lang="zh-CN" alt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378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871184A-A5BA-4AA4-8878-D37416577D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7535"/>
            <a:ext cx="6400378" cy="343353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CBE571C-C237-4EA5-8F5E-6DC446104FFE}"/>
              </a:ext>
            </a:extLst>
          </p:cNvPr>
          <p:cNvSpPr txBox="1"/>
          <p:nvPr/>
        </p:nvSpPr>
        <p:spPr>
          <a:xfrm>
            <a:off x="7007766" y="58925"/>
            <a:ext cx="40639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000" b="1" dirty="0"/>
              <a:t>桌面应用端版</a:t>
            </a:r>
            <a:r>
              <a:rPr lang="en-US" altLang="zh-CN" sz="2000" b="1" dirty="0"/>
              <a:t>——</a:t>
            </a:r>
            <a:r>
              <a:rPr lang="en-US" altLang="zh-CN" sz="2000" b="1" i="1" dirty="0"/>
              <a:t>Qt</a:t>
            </a:r>
            <a:r>
              <a:rPr lang="zh-CN" altLang="zh-CN" sz="2000" b="1" dirty="0"/>
              <a:t>框架</a:t>
            </a:r>
            <a:r>
              <a:rPr lang="en-US" altLang="zh-CN" sz="2000" b="1" dirty="0"/>
              <a:t>C++</a:t>
            </a:r>
            <a:r>
              <a:rPr lang="zh-CN" altLang="en-US" sz="2000" b="1" dirty="0"/>
              <a:t>语言</a:t>
            </a:r>
            <a:endParaRPr lang="zh-CN" altLang="zh-CN" sz="20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A2F8CDF-BBFA-42B1-8852-85D499A7CB9E}"/>
              </a:ext>
            </a:extLst>
          </p:cNvPr>
          <p:cNvSpPr txBox="1"/>
          <p:nvPr/>
        </p:nvSpPr>
        <p:spPr>
          <a:xfrm>
            <a:off x="258207" y="61568"/>
            <a:ext cx="5338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i="1" dirty="0"/>
              <a:t>Web</a:t>
            </a:r>
            <a:r>
              <a:rPr lang="zh-CN" altLang="zh-CN" sz="2000" b="1" dirty="0"/>
              <a:t>网页端版</a:t>
            </a:r>
            <a:r>
              <a:rPr lang="en-US" altLang="zh-CN" sz="2000" b="1" dirty="0"/>
              <a:t>——</a:t>
            </a:r>
            <a:r>
              <a:rPr lang="en-US" altLang="zh-CN" sz="2000" b="1" i="1" dirty="0"/>
              <a:t>HTML5</a:t>
            </a:r>
            <a:r>
              <a:rPr lang="zh-CN" altLang="zh-CN" sz="2000" b="1" dirty="0"/>
              <a:t>、</a:t>
            </a:r>
            <a:r>
              <a:rPr lang="en-US" altLang="zh-CN" sz="2000" b="1" i="1" dirty="0"/>
              <a:t>Js</a:t>
            </a:r>
            <a:r>
              <a:rPr lang="zh-CN" altLang="zh-CN" sz="2000" b="1" dirty="0"/>
              <a:t>前端、</a:t>
            </a:r>
            <a:r>
              <a:rPr lang="en-US" altLang="zh-CN" sz="2000" b="1" i="1" dirty="0"/>
              <a:t>PHP</a:t>
            </a:r>
            <a:r>
              <a:rPr lang="zh-CN" altLang="zh-CN" sz="2000" b="1" dirty="0"/>
              <a:t>后端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09DBB66-C75C-4B35-B0A4-72B4D38B6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622" y="3238936"/>
            <a:ext cx="6174377" cy="361906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BF10101-E06D-46DB-9377-8FD6E55B24DC}"/>
              </a:ext>
            </a:extLst>
          </p:cNvPr>
          <p:cNvSpPr txBox="1"/>
          <p:nvPr/>
        </p:nvSpPr>
        <p:spPr>
          <a:xfrm>
            <a:off x="9039732" y="519210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现在主流的界面框架</a:t>
            </a:r>
            <a:endParaRPr lang="zh-CN" altLang="zh-CN" sz="20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4647F46-0E41-4CEC-B3CF-3639F12F1939}"/>
              </a:ext>
            </a:extLst>
          </p:cNvPr>
          <p:cNvSpPr txBox="1"/>
          <p:nvPr/>
        </p:nvSpPr>
        <p:spPr>
          <a:xfrm>
            <a:off x="10631067" y="919320"/>
            <a:ext cx="1348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类似于</a:t>
            </a:r>
            <a:r>
              <a:rPr lang="en-US" altLang="zh-CN" sz="2000" b="1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MFC</a:t>
            </a:r>
            <a:endParaRPr lang="zh-CN" altLang="zh-CN" sz="2000" b="1" dirty="0">
              <a:solidFill>
                <a:srgbClr val="C0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52B740-FB0B-4042-92A1-6B03BC8AD98A}"/>
              </a:ext>
            </a:extLst>
          </p:cNvPr>
          <p:cNvSpPr txBox="1"/>
          <p:nvPr/>
        </p:nvSpPr>
        <p:spPr>
          <a:xfrm>
            <a:off x="0" y="4026607"/>
            <a:ext cx="378020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基于</a:t>
            </a:r>
            <a:r>
              <a:rPr lang="en-US" altLang="zh-CN" sz="2000" dirty="0"/>
              <a:t>Web</a:t>
            </a:r>
            <a:r>
              <a:rPr lang="zh-CN" altLang="en-US" sz="2000" dirty="0"/>
              <a:t>和浏览器，</a:t>
            </a:r>
            <a:endParaRPr lang="en-US" altLang="zh-CN" sz="2000" dirty="0"/>
          </a:p>
          <a:p>
            <a:r>
              <a:rPr lang="en-US" altLang="zh-CN" sz="2000" dirty="0"/>
              <a:t>HTML5</a:t>
            </a:r>
            <a:r>
              <a:rPr lang="zh-CN" altLang="en-US" sz="2000" dirty="0"/>
              <a:t>已经非常成熟的界面，</a:t>
            </a:r>
            <a:endParaRPr lang="en-US" altLang="zh-CN" sz="2000" dirty="0"/>
          </a:p>
          <a:p>
            <a:r>
              <a:rPr lang="zh-CN" altLang="en-US" sz="2000" dirty="0"/>
              <a:t>在别人的基础上搭建。</a:t>
            </a:r>
            <a:endParaRPr lang="en-US" altLang="zh-CN" sz="2000" dirty="0"/>
          </a:p>
          <a:p>
            <a:r>
              <a:rPr lang="en-US" altLang="zh-CN" sz="2000" dirty="0"/>
              <a:t>JavaScript</a:t>
            </a:r>
            <a:r>
              <a:rPr lang="zh-CN" altLang="en-US" sz="2000" dirty="0"/>
              <a:t>、</a:t>
            </a:r>
            <a:r>
              <a:rPr lang="en-US" altLang="zh-CN" sz="2000" dirty="0"/>
              <a:t>PHP</a:t>
            </a:r>
            <a:r>
              <a:rPr lang="zh-CN" altLang="en-US" sz="2000" dirty="0"/>
              <a:t>是主流设计语言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线上轻便，域名打开即用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缺点：别人的界面终有束缚</a:t>
            </a:r>
            <a:endParaRPr lang="en-US" altLang="zh-CN" sz="2000" dirty="0"/>
          </a:p>
          <a:p>
            <a:r>
              <a:rPr lang="zh-CN" altLang="en-US" sz="2000" dirty="0"/>
              <a:t>性能极限就是浏览器的极限。</a:t>
            </a:r>
            <a:endParaRPr lang="en-US" altLang="zh-CN" sz="2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69E556D-914F-49E3-A52D-6A18B0505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05" y="2087913"/>
            <a:ext cx="5578323" cy="480101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3486D3E-3893-4D4C-AC9C-58F27A90E3EC}"/>
              </a:ext>
            </a:extLst>
          </p:cNvPr>
          <p:cNvSpPr txBox="1"/>
          <p:nvPr/>
        </p:nvSpPr>
        <p:spPr>
          <a:xfrm>
            <a:off x="6895531" y="1521162"/>
            <a:ext cx="480131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性能更优越，专有性更好。</a:t>
            </a:r>
            <a:endParaRPr lang="en-US" altLang="zh-CN" sz="2000" dirty="0"/>
          </a:p>
          <a:p>
            <a:r>
              <a:rPr lang="zh-CN" altLang="en-US" sz="2000" dirty="0"/>
              <a:t>业务扩展更方便。视频顺畅，帧频率更高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缺点：需要坚实的编程水平，</a:t>
            </a:r>
            <a:endParaRPr lang="en-US" altLang="zh-CN" sz="2000" dirty="0"/>
          </a:p>
          <a:p>
            <a:r>
              <a:rPr lang="zh-CN" altLang="en-US" sz="2000" dirty="0"/>
              <a:t>长期的编程训练。</a:t>
            </a:r>
            <a:endParaRPr lang="en-US" altLang="zh-CN" sz="2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50FCAB4-FDF5-4EE4-90BC-8E6017AA9E0A}"/>
              </a:ext>
            </a:extLst>
          </p:cNvPr>
          <p:cNvSpPr txBox="1"/>
          <p:nvPr/>
        </p:nvSpPr>
        <p:spPr>
          <a:xfrm>
            <a:off x="0" y="-125740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  <a:endParaRPr lang="zh-CN" altLang="zh-CN" sz="3200" b="1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2C2C92-E7F5-4B2D-8219-FB90445BF8A5}"/>
              </a:ext>
            </a:extLst>
          </p:cNvPr>
          <p:cNvSpPr txBox="1"/>
          <p:nvPr/>
        </p:nvSpPr>
        <p:spPr>
          <a:xfrm>
            <a:off x="6595474" y="-30765"/>
            <a:ext cx="412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  <a:endParaRPr lang="zh-CN" altLang="zh-CN" sz="3200" b="1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4C82A59-CC5A-4E40-8AD2-7CDDA3263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6527" y="519210"/>
            <a:ext cx="8813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67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871184A-A5BA-4AA4-8878-D37416577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B054621-3104-4B96-9F5F-369420FD9866}"/>
              </a:ext>
            </a:extLst>
          </p:cNvPr>
          <p:cNvSpPr/>
          <p:nvPr/>
        </p:nvSpPr>
        <p:spPr>
          <a:xfrm>
            <a:off x="-52764" y="-233680"/>
            <a:ext cx="12476480" cy="709168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CA6EC3A8-5B43-460E-95A3-6E0FBD5046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99" t="22272" r="33084" b="35476"/>
          <a:stretch/>
        </p:blipFill>
        <p:spPr>
          <a:xfrm>
            <a:off x="4450080" y="1615440"/>
            <a:ext cx="3708400" cy="276352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0EACEC7-F9D0-4308-8460-F524E091B891}"/>
              </a:ext>
            </a:extLst>
          </p:cNvPr>
          <p:cNvSpPr/>
          <p:nvPr/>
        </p:nvSpPr>
        <p:spPr>
          <a:xfrm>
            <a:off x="4450080" y="1615440"/>
            <a:ext cx="3708400" cy="276352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7B675CE2-E4AE-472E-A14F-A6AB966A33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28" t="65670" r="53548" b="16739"/>
          <a:stretch/>
        </p:blipFill>
        <p:spPr>
          <a:xfrm>
            <a:off x="4450080" y="4533769"/>
            <a:ext cx="1234282" cy="1150594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B61FBF50-5B3F-48EC-B89A-8241A3C00518}"/>
              </a:ext>
            </a:extLst>
          </p:cNvPr>
          <p:cNvSpPr/>
          <p:nvPr/>
        </p:nvSpPr>
        <p:spPr>
          <a:xfrm>
            <a:off x="4450080" y="4533769"/>
            <a:ext cx="1234282" cy="115059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47ADB9FE-4664-424F-BD67-E052A5EE6C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73" t="89125" r="48959" b="2369"/>
          <a:stretch/>
        </p:blipFill>
        <p:spPr>
          <a:xfrm>
            <a:off x="4193461" y="5994839"/>
            <a:ext cx="2032000" cy="556391"/>
          </a:xfrm>
          <a:prstGeom prst="rect">
            <a:avLst/>
          </a:pr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9B14C79F-A516-4E33-9F4C-FCBFA62F5496}"/>
              </a:ext>
            </a:extLst>
          </p:cNvPr>
          <p:cNvSpPr/>
          <p:nvPr/>
        </p:nvSpPr>
        <p:spPr>
          <a:xfrm>
            <a:off x="4193461" y="5984679"/>
            <a:ext cx="2032000" cy="58884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1D7D0E-0839-4586-A356-D5ACD0A339A8}"/>
              </a:ext>
            </a:extLst>
          </p:cNvPr>
          <p:cNvSpPr txBox="1"/>
          <p:nvPr/>
        </p:nvSpPr>
        <p:spPr>
          <a:xfrm>
            <a:off x="8245158" y="1093227"/>
            <a:ext cx="29546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摄像头实时采集视频</a:t>
            </a:r>
            <a:endParaRPr lang="en-US" altLang="zh-CN" sz="24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并显示在页面上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5AB7497-547E-4DF9-B257-E6ED06E07FE8}"/>
              </a:ext>
            </a:extLst>
          </p:cNvPr>
          <p:cNvSpPr txBox="1"/>
          <p:nvPr/>
        </p:nvSpPr>
        <p:spPr>
          <a:xfrm>
            <a:off x="5765642" y="4533769"/>
            <a:ext cx="22669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48x48</a:t>
            </a:r>
            <a:r>
              <a:rPr lang="zh-CN" altLang="en-US" sz="200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endParaRPr lang="en-US" altLang="zh-CN" sz="200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000" i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CNN</a:t>
            </a:r>
            <a:r>
              <a:rPr lang="zh-CN" altLang="en-US" sz="200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输入图像展示</a:t>
            </a:r>
            <a:endParaRPr lang="zh-CN" altLang="en-US" sz="20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8198633-E16B-49C4-A316-2E426AD0A637}"/>
              </a:ext>
            </a:extLst>
          </p:cNvPr>
          <p:cNvSpPr txBox="1"/>
          <p:nvPr/>
        </p:nvSpPr>
        <p:spPr>
          <a:xfrm>
            <a:off x="8240864" y="2797145"/>
            <a:ext cx="37112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于仕琪老师</a:t>
            </a:r>
            <a:r>
              <a:rPr lang="en-US" altLang="zh-CN" i="1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libfacedetection</a:t>
            </a:r>
            <a:r>
              <a:rPr lang="zh-CN" altLang="en-US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检测器</a:t>
            </a:r>
            <a:endParaRPr lang="zh-CN" altLang="en-US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31797FC-26D5-415B-9BD4-B8193097C6A9}"/>
              </a:ext>
            </a:extLst>
          </p:cNvPr>
          <p:cNvCxnSpPr>
            <a:cxnSpLocks/>
          </p:cNvCxnSpPr>
          <p:nvPr/>
        </p:nvCxnSpPr>
        <p:spPr>
          <a:xfrm>
            <a:off x="7623771" y="2659604"/>
            <a:ext cx="1209144" cy="171142"/>
          </a:xfrm>
          <a:prstGeom prst="line">
            <a:avLst/>
          </a:prstGeom>
          <a:ln w="28575">
            <a:solidFill>
              <a:srgbClr val="72EF2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16708FC-0785-416A-84FD-3677C55F864F}"/>
              </a:ext>
            </a:extLst>
          </p:cNvPr>
          <p:cNvCxnSpPr>
            <a:cxnSpLocks/>
          </p:cNvCxnSpPr>
          <p:nvPr/>
        </p:nvCxnSpPr>
        <p:spPr>
          <a:xfrm>
            <a:off x="7579308" y="3688080"/>
            <a:ext cx="1198932" cy="228600"/>
          </a:xfrm>
          <a:prstGeom prst="line">
            <a:avLst/>
          </a:prstGeom>
          <a:ln w="28575">
            <a:solidFill>
              <a:srgbClr val="72EF2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7AB839E5-C58D-43C7-962E-249B05CD17F2}"/>
              </a:ext>
            </a:extLst>
          </p:cNvPr>
          <p:cNvSpPr txBox="1"/>
          <p:nvPr/>
        </p:nvSpPr>
        <p:spPr>
          <a:xfrm>
            <a:off x="8228343" y="3124508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实时检测人脸位置，</a:t>
            </a:r>
            <a:endParaRPr lang="en-US" altLang="zh-CN" sz="20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数据传递神经网络。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F6C9516-56F2-417F-A2CC-E10BD3632CDC}"/>
              </a:ext>
            </a:extLst>
          </p:cNvPr>
          <p:cNvSpPr txBox="1"/>
          <p:nvPr/>
        </p:nvSpPr>
        <p:spPr>
          <a:xfrm>
            <a:off x="6225461" y="618798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程序运行耗时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D38F7B0-2C26-44E6-9D46-30CAD3075CCA}"/>
              </a:ext>
            </a:extLst>
          </p:cNvPr>
          <p:cNvSpPr txBox="1"/>
          <p:nvPr/>
        </p:nvSpPr>
        <p:spPr>
          <a:xfrm>
            <a:off x="6185476" y="5845133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人脸表情识别结果</a:t>
            </a:r>
            <a:endParaRPr lang="en-US" altLang="zh-CN" sz="20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8F929BED-45AD-4A16-A446-D35B107DDF74}"/>
              </a:ext>
            </a:extLst>
          </p:cNvPr>
          <p:cNvCxnSpPr>
            <a:cxnSpLocks/>
          </p:cNvCxnSpPr>
          <p:nvPr/>
        </p:nvCxnSpPr>
        <p:spPr>
          <a:xfrm flipV="1">
            <a:off x="4471579" y="6245243"/>
            <a:ext cx="3864701" cy="9263"/>
          </a:xfrm>
          <a:prstGeom prst="line">
            <a:avLst/>
          </a:prstGeom>
          <a:ln w="28575">
            <a:solidFill>
              <a:srgbClr val="72EF2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ECE7F14A-2517-4B21-B289-6C356D18FE24}"/>
              </a:ext>
            </a:extLst>
          </p:cNvPr>
          <p:cNvCxnSpPr>
            <a:cxnSpLocks/>
          </p:cNvCxnSpPr>
          <p:nvPr/>
        </p:nvCxnSpPr>
        <p:spPr>
          <a:xfrm>
            <a:off x="4450080" y="6551230"/>
            <a:ext cx="3818981" cy="0"/>
          </a:xfrm>
          <a:prstGeom prst="line">
            <a:avLst/>
          </a:prstGeom>
          <a:ln w="28575">
            <a:solidFill>
              <a:srgbClr val="72EF2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左大括号 25">
            <a:extLst>
              <a:ext uri="{FF2B5EF4-FFF2-40B4-BE49-F238E27FC236}">
                <a16:creationId xmlns:a16="http://schemas.microsoft.com/office/drawing/2014/main" id="{6A392975-AD21-48E2-A034-D43169C5662A}"/>
              </a:ext>
            </a:extLst>
          </p:cNvPr>
          <p:cNvSpPr/>
          <p:nvPr/>
        </p:nvSpPr>
        <p:spPr>
          <a:xfrm>
            <a:off x="8446731" y="5386809"/>
            <a:ext cx="350520" cy="1178482"/>
          </a:xfrm>
          <a:prstGeom prst="leftBrace">
            <a:avLst/>
          </a:prstGeom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83B646D-9600-4530-AA3B-8204F7AAF707}"/>
              </a:ext>
            </a:extLst>
          </p:cNvPr>
          <p:cNvSpPr txBox="1"/>
          <p:nvPr/>
        </p:nvSpPr>
        <p:spPr>
          <a:xfrm>
            <a:off x="8766782" y="5109066"/>
            <a:ext cx="1292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normal</a:t>
            </a:r>
            <a:r>
              <a:rPr lang="zh-CN" altLang="en-US" sz="14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：正常</a:t>
            </a:r>
            <a:endParaRPr lang="zh-CN" altLang="en-US" sz="12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8746E44-ED6C-471B-95BD-EECB16DA0D6A}"/>
              </a:ext>
            </a:extLst>
          </p:cNvPr>
          <p:cNvSpPr txBox="1"/>
          <p:nvPr/>
        </p:nvSpPr>
        <p:spPr>
          <a:xfrm>
            <a:off x="8766782" y="5314818"/>
            <a:ext cx="1414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surprised</a:t>
            </a:r>
            <a:r>
              <a:rPr lang="zh-CN" altLang="en-US" sz="14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：惊讶</a:t>
            </a:r>
            <a:endParaRPr lang="zh-CN" altLang="en-US" sz="12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A56B724-CF6A-4C45-97CF-99242C8A8E6C}"/>
              </a:ext>
            </a:extLst>
          </p:cNvPr>
          <p:cNvSpPr txBox="1"/>
          <p:nvPr/>
        </p:nvSpPr>
        <p:spPr>
          <a:xfrm>
            <a:off x="8766782" y="5520570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sad</a:t>
            </a:r>
            <a:r>
              <a:rPr lang="zh-CN" altLang="en-US" sz="16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：伤心</a:t>
            </a:r>
            <a:endParaRPr lang="zh-CN" altLang="en-US" sz="14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980B4F4-7E7F-46BB-8DF6-2631DE24BB2D}"/>
              </a:ext>
            </a:extLst>
          </p:cNvPr>
          <p:cNvSpPr txBox="1"/>
          <p:nvPr/>
        </p:nvSpPr>
        <p:spPr>
          <a:xfrm>
            <a:off x="8766782" y="5757099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happy</a:t>
            </a:r>
            <a:r>
              <a:rPr lang="zh-CN" altLang="en-US" sz="16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：开心</a:t>
            </a:r>
            <a:endParaRPr lang="zh-CN" altLang="en-US" sz="14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A7029BB-2430-4842-B692-FD7E88383037}"/>
              </a:ext>
            </a:extLst>
          </p:cNvPr>
          <p:cNvSpPr txBox="1"/>
          <p:nvPr/>
        </p:nvSpPr>
        <p:spPr>
          <a:xfrm>
            <a:off x="8766782" y="5993628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fear</a:t>
            </a:r>
            <a:r>
              <a:rPr lang="zh-CN" altLang="en-US" sz="14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：害怕</a:t>
            </a:r>
            <a:endParaRPr lang="zh-CN" altLang="en-US" sz="12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062A5D5C-7E17-4035-A5A0-546400B08C34}"/>
              </a:ext>
            </a:extLst>
          </p:cNvPr>
          <p:cNvSpPr txBox="1"/>
          <p:nvPr/>
        </p:nvSpPr>
        <p:spPr>
          <a:xfrm>
            <a:off x="8766782" y="6199380"/>
            <a:ext cx="1399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disgust</a:t>
            </a:r>
            <a:r>
              <a:rPr lang="zh-CN" altLang="en-US" sz="16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：厌恶</a:t>
            </a:r>
            <a:endParaRPr lang="zh-CN" altLang="en-US" sz="14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03446B5-9DE3-4D6C-8B3B-ECBE9CEB6DE2}"/>
              </a:ext>
            </a:extLst>
          </p:cNvPr>
          <p:cNvSpPr txBox="1"/>
          <p:nvPr/>
        </p:nvSpPr>
        <p:spPr>
          <a:xfrm>
            <a:off x="8766782" y="6435908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anger</a:t>
            </a:r>
            <a:r>
              <a:rPr lang="zh-CN" altLang="en-US" sz="14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：生气</a:t>
            </a:r>
            <a:endParaRPr lang="zh-CN" altLang="en-US" sz="12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9B5306C-61AA-44C3-8A91-C724DB39549D}"/>
              </a:ext>
            </a:extLst>
          </p:cNvPr>
          <p:cNvSpPr txBox="1"/>
          <p:nvPr/>
        </p:nvSpPr>
        <p:spPr>
          <a:xfrm>
            <a:off x="7303731" y="555020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CNN</a:t>
            </a:r>
            <a:r>
              <a:rPr lang="zh-CN" alt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输出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D4617E6-EE3A-49D5-B6CE-E20193550742}"/>
              </a:ext>
            </a:extLst>
          </p:cNvPr>
          <p:cNvSpPr/>
          <p:nvPr/>
        </p:nvSpPr>
        <p:spPr>
          <a:xfrm>
            <a:off x="9677861" y="3945122"/>
            <a:ext cx="2146742" cy="40612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2F83A6B2-75D6-4B59-9938-EC012556C6D7}"/>
              </a:ext>
            </a:extLst>
          </p:cNvPr>
          <p:cNvSpPr txBox="1"/>
          <p:nvPr/>
        </p:nvSpPr>
        <p:spPr>
          <a:xfrm>
            <a:off x="9647962" y="395069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内核</a:t>
            </a:r>
            <a:r>
              <a:rPr lang="en-US" altLang="zh-CN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1——</a:t>
            </a:r>
            <a:r>
              <a:rPr lang="zh-CN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人脸检测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7987D6DE-80ED-4A03-AF42-8054C9ED2CA1}"/>
              </a:ext>
            </a:extLst>
          </p:cNvPr>
          <p:cNvSpPr/>
          <p:nvPr/>
        </p:nvSpPr>
        <p:spPr>
          <a:xfrm>
            <a:off x="1549116" y="5778289"/>
            <a:ext cx="2236510" cy="58884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35B42C8C-E85C-4726-A15F-817185446C7D}"/>
              </a:ext>
            </a:extLst>
          </p:cNvPr>
          <p:cNvSpPr txBox="1"/>
          <p:nvPr/>
        </p:nvSpPr>
        <p:spPr>
          <a:xfrm>
            <a:off x="1435562" y="5772487"/>
            <a:ext cx="247696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内核</a:t>
            </a:r>
            <a:r>
              <a:rPr lang="en-US" altLang="zh-CN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2——</a:t>
            </a:r>
            <a:r>
              <a:rPr lang="zh-CN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表情识别</a:t>
            </a:r>
            <a:endParaRPr lang="en-US" altLang="zh-CN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细粒度</a:t>
            </a:r>
            <a:r>
              <a:rPr lang="en-US" altLang="zh-CN" sz="16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en-US" altLang="zh-CN" sz="16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GoogLeNet</a:t>
            </a:r>
            <a:r>
              <a:rPr lang="zh-CN" alt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网络</a:t>
            </a:r>
            <a:r>
              <a:rPr lang="en-US" altLang="zh-CN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en-US" sz="1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E0FFC27-6DD6-4C78-8FCB-3145836D8AAC}"/>
              </a:ext>
            </a:extLst>
          </p:cNvPr>
          <p:cNvSpPr txBox="1"/>
          <p:nvPr/>
        </p:nvSpPr>
        <p:spPr>
          <a:xfrm>
            <a:off x="10737434" y="629721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一般</a:t>
            </a:r>
            <a:r>
              <a:rPr lang="en-US" altLang="zh-CN" sz="20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0.5s</a:t>
            </a:r>
            <a:endParaRPr lang="zh-CN" altLang="en-US" sz="20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55F2565-952A-4054-B67F-CBE0568C250C}"/>
              </a:ext>
            </a:extLst>
          </p:cNvPr>
          <p:cNvSpPr txBox="1"/>
          <p:nvPr/>
        </p:nvSpPr>
        <p:spPr>
          <a:xfrm>
            <a:off x="69544" y="164576"/>
            <a:ext cx="5195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i="1" dirty="0"/>
              <a:t>Web</a:t>
            </a:r>
            <a:r>
              <a:rPr lang="zh-CN" altLang="zh-CN" sz="2000" b="1" dirty="0"/>
              <a:t>网页端版</a:t>
            </a:r>
            <a:r>
              <a:rPr lang="en-US" altLang="zh-CN" sz="2000" b="1" dirty="0"/>
              <a:t>——</a:t>
            </a:r>
            <a:r>
              <a:rPr lang="en-US" altLang="zh-CN" sz="2000" b="1" i="1" dirty="0"/>
              <a:t>HTML</a:t>
            </a:r>
            <a:r>
              <a:rPr lang="zh-CN" altLang="zh-CN" sz="2000" b="1" dirty="0"/>
              <a:t>、</a:t>
            </a:r>
            <a:r>
              <a:rPr lang="en-US" altLang="zh-CN" sz="2000" b="1" i="1" dirty="0"/>
              <a:t>Js</a:t>
            </a:r>
            <a:r>
              <a:rPr lang="zh-CN" altLang="zh-CN" sz="2000" b="1" dirty="0"/>
              <a:t>前端、</a:t>
            </a:r>
            <a:r>
              <a:rPr lang="en-US" altLang="zh-CN" sz="2000" b="1" i="1" dirty="0"/>
              <a:t>PHP</a:t>
            </a:r>
            <a:r>
              <a:rPr lang="zh-CN" altLang="zh-CN" sz="2000" b="1" dirty="0"/>
              <a:t>后端</a:t>
            </a:r>
          </a:p>
        </p:txBody>
      </p:sp>
      <p:pic>
        <p:nvPicPr>
          <p:cNvPr id="4098" name="图片 39">
            <a:extLst>
              <a:ext uri="{FF2B5EF4-FFF2-40B4-BE49-F238E27FC236}">
                <a16:creationId xmlns:a16="http://schemas.microsoft.com/office/drawing/2014/main" id="{B5325EF3-BCEB-436D-A39A-0E0765222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2685"/>
            <a:ext cx="4229100" cy="338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42C461A-51A6-4F90-A56A-159465EE0C17}"/>
              </a:ext>
            </a:extLst>
          </p:cNvPr>
          <p:cNvSpPr/>
          <p:nvPr/>
        </p:nvSpPr>
        <p:spPr>
          <a:xfrm>
            <a:off x="-52764" y="933880"/>
            <a:ext cx="41312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i="1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Opencv</a:t>
            </a:r>
            <a:r>
              <a:rPr lang="en-US" altLang="zh-CN" sz="2000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-Harr</a:t>
            </a:r>
            <a:r>
              <a:rPr lang="zh-CN" altLang="zh-CN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检测器</a:t>
            </a:r>
            <a:r>
              <a:rPr lang="zh-CN" altLang="en-US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：</a:t>
            </a:r>
            <a:r>
              <a:rPr lang="zh-CN" altLang="en-US" sz="20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古老，性能差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F8947B55-DF64-47EB-82A6-BB2C1A4ABC24}"/>
              </a:ext>
            </a:extLst>
          </p:cNvPr>
          <p:cNvSpPr txBox="1"/>
          <p:nvPr/>
        </p:nvSpPr>
        <p:spPr>
          <a:xfrm>
            <a:off x="-136602" y="-2008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i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  <a:endParaRPr lang="zh-CN" altLang="zh-CN" sz="3200" b="1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3669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36" grpId="0" animBg="1"/>
      <p:bldP spid="37" grpId="0" animBg="1"/>
      <p:bldP spid="10" grpId="0"/>
      <p:bldP spid="12" grpId="0"/>
      <p:bldP spid="13" grpId="0"/>
      <p:bldP spid="22" grpId="0"/>
      <p:bldP spid="29" grpId="0"/>
      <p:bldP spid="30" grpId="0"/>
      <p:bldP spid="26" grpId="0" animBg="1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27" grpId="0" animBg="1"/>
      <p:bldP spid="48" grpId="0"/>
      <p:bldP spid="49" grpId="0" animBg="1"/>
      <p:bldP spid="50" grpId="0"/>
      <p:bldP spid="50" grpId="1"/>
      <p:bldP spid="52" grpId="0"/>
      <p:bldP spid="2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1058</TotalTime>
  <Words>1887</Words>
  <Application>Microsoft Office PowerPoint</Application>
  <PresentationFormat>宽屏</PresentationFormat>
  <Paragraphs>374</Paragraphs>
  <Slides>28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0" baseType="lpstr">
      <vt:lpstr>-apple-system</vt:lpstr>
      <vt:lpstr>等线</vt:lpstr>
      <vt:lpstr>等线 Light</vt:lpstr>
      <vt:lpstr>仿宋</vt:lpstr>
      <vt:lpstr>黑体</vt:lpstr>
      <vt:lpstr>华文新魏</vt:lpstr>
      <vt:lpstr>楷体</vt:lpstr>
      <vt:lpstr>宋体</vt:lpstr>
      <vt:lpstr>Arial</vt:lpstr>
      <vt:lpstr>Century Gothic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2975395623@qq.com</dc:creator>
  <cp:lastModifiedBy>2975395623@qq.com</cp:lastModifiedBy>
  <cp:revision>922</cp:revision>
  <dcterms:created xsi:type="dcterms:W3CDTF">2018-10-23T04:47:00Z</dcterms:created>
  <dcterms:modified xsi:type="dcterms:W3CDTF">2020-06-24T00:03:10Z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2052-11.1.0.8567</vt:lpwstr>
  </property>
</Properties>
</file>